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9" r:id="rId2"/>
    <p:sldId id="330" r:id="rId3"/>
    <p:sldId id="285" r:id="rId4"/>
    <p:sldId id="315" r:id="rId5"/>
    <p:sldId id="307" r:id="rId6"/>
    <p:sldId id="264" r:id="rId7"/>
    <p:sldId id="266" r:id="rId8"/>
    <p:sldId id="269" r:id="rId9"/>
    <p:sldId id="268" r:id="rId10"/>
    <p:sldId id="284" r:id="rId11"/>
    <p:sldId id="275" r:id="rId12"/>
    <p:sldId id="276" r:id="rId13"/>
    <p:sldId id="282" r:id="rId14"/>
    <p:sldId id="283" r:id="rId15"/>
    <p:sldId id="281" r:id="rId16"/>
    <p:sldId id="277" r:id="rId17"/>
    <p:sldId id="327" r:id="rId18"/>
    <p:sldId id="325" r:id="rId19"/>
    <p:sldId id="306" r:id="rId20"/>
    <p:sldId id="273" r:id="rId21"/>
    <p:sldId id="288" r:id="rId22"/>
    <p:sldId id="272" r:id="rId23"/>
    <p:sldId id="280" r:id="rId24"/>
    <p:sldId id="289" r:id="rId25"/>
    <p:sldId id="292" r:id="rId26"/>
    <p:sldId id="293" r:id="rId27"/>
    <p:sldId id="291" r:id="rId28"/>
    <p:sldId id="305" r:id="rId29"/>
    <p:sldId id="295" r:id="rId30"/>
  </p:sldIdLst>
  <p:sldSz cx="12192000" cy="6858000"/>
  <p:notesSz cx="6669088" cy="97536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92"/>
    <a:srgbClr val="007777"/>
    <a:srgbClr val="004A93"/>
    <a:srgbClr val="AFCA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9" autoAdjust="0"/>
    <p:restoredTop sz="86431" autoAdjust="0"/>
  </p:normalViewPr>
  <p:slideViewPr>
    <p:cSldViewPr snapToGrid="0">
      <p:cViewPr varScale="1">
        <p:scale>
          <a:sx n="93" d="100"/>
          <a:sy n="93" d="100"/>
        </p:scale>
        <p:origin x="232" y="3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08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3" d="100"/>
          <a:sy n="123" d="100"/>
        </p:scale>
        <p:origin x="76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C50D0-6D8F-48FA-9DFF-03A377DF5C3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EE24303-2B40-4ABE-938D-EBD4B1F1587F}">
      <dgm:prSet phldrT="[Tekst]"/>
      <dgm:spPr/>
      <dgm:t>
        <a:bodyPr/>
        <a:lstStyle/>
        <a:p>
          <a:r>
            <a:rPr lang="nb-NO" dirty="0">
              <a:latin typeface="Cambria" panose="02040503050406030204" pitchFamily="18" charset="0"/>
            </a:rPr>
            <a:t>Ber om å få slippe å gå på skolen</a:t>
          </a:r>
        </a:p>
      </dgm:t>
    </dgm:pt>
    <dgm:pt modelId="{CC856920-A3CD-4D39-8AED-058A0CECA414}" type="parTrans" cxnId="{A83ADF8F-84E2-42D1-BBFE-16F16FBD2C59}">
      <dgm:prSet/>
      <dgm:spPr/>
      <dgm:t>
        <a:bodyPr/>
        <a:lstStyle/>
        <a:p>
          <a:endParaRPr lang="nb-NO"/>
        </a:p>
      </dgm:t>
    </dgm:pt>
    <dgm:pt modelId="{288B06F8-8DF3-4ACA-878A-D232EF025C18}" type="sibTrans" cxnId="{A83ADF8F-84E2-42D1-BBFE-16F16FBD2C59}">
      <dgm:prSet/>
      <dgm:spPr/>
      <dgm:t>
        <a:bodyPr/>
        <a:lstStyle/>
        <a:p>
          <a:endParaRPr lang="nb-NO"/>
        </a:p>
      </dgm:t>
    </dgm:pt>
    <dgm:pt modelId="{2B00BDBE-56D9-4604-B734-09E9AD3F9172}">
      <dgm:prSet phldrT="[Tekst]"/>
      <dgm:spPr/>
      <dgm:t>
        <a:bodyPr/>
        <a:lstStyle/>
        <a:p>
          <a:r>
            <a:rPr lang="nb-NO" dirty="0">
              <a:latin typeface="Cambria" panose="02040503050406030204" pitchFamily="18" charset="0"/>
            </a:rPr>
            <a:t>Viser fysisk vegring mot å gå på skolen</a:t>
          </a:r>
          <a:endParaRPr lang="nb-NO" dirty="0"/>
        </a:p>
      </dgm:t>
    </dgm:pt>
    <dgm:pt modelId="{CBB2D5B0-5DBF-48E4-A145-52A690283656}" type="parTrans" cxnId="{DE644FD3-365F-4F83-9B20-6E5239796C55}">
      <dgm:prSet/>
      <dgm:spPr/>
      <dgm:t>
        <a:bodyPr/>
        <a:lstStyle/>
        <a:p>
          <a:endParaRPr lang="nb-NO"/>
        </a:p>
      </dgm:t>
    </dgm:pt>
    <dgm:pt modelId="{AD74624B-BBD9-47F7-9839-24EFD571D946}" type="sibTrans" cxnId="{DE644FD3-365F-4F83-9B20-6E5239796C55}">
      <dgm:prSet/>
      <dgm:spPr/>
      <dgm:t>
        <a:bodyPr/>
        <a:lstStyle/>
        <a:p>
          <a:endParaRPr lang="nb-NO"/>
        </a:p>
      </dgm:t>
    </dgm:pt>
    <dgm:pt modelId="{6EC19C46-0857-4DAA-97A4-405308ECEC3D}">
      <dgm:prSet phldrT="[Tekst]"/>
      <dgm:spPr/>
      <dgm:t>
        <a:bodyPr/>
        <a:lstStyle/>
        <a:p>
          <a:r>
            <a:rPr lang="nb-NO" dirty="0">
              <a:latin typeface="Cambria" panose="02040503050406030204" pitchFamily="18" charset="0"/>
            </a:rPr>
            <a:t>Gjentatt fravær og uteblivelse kombinert med oppmøte</a:t>
          </a:r>
        </a:p>
      </dgm:t>
    </dgm:pt>
    <dgm:pt modelId="{6C6D4B09-846D-4026-BF18-4631120B59A5}" type="parTrans" cxnId="{34DD865C-8048-45C5-8095-48184BD4AE4D}">
      <dgm:prSet/>
      <dgm:spPr/>
      <dgm:t>
        <a:bodyPr/>
        <a:lstStyle/>
        <a:p>
          <a:endParaRPr lang="nb-NO"/>
        </a:p>
      </dgm:t>
    </dgm:pt>
    <dgm:pt modelId="{9A576A57-AA61-41B5-82DB-0F7BC4AA35CB}" type="sibTrans" cxnId="{34DD865C-8048-45C5-8095-48184BD4AE4D}">
      <dgm:prSet/>
      <dgm:spPr/>
      <dgm:t>
        <a:bodyPr/>
        <a:lstStyle/>
        <a:p>
          <a:endParaRPr lang="nb-NO"/>
        </a:p>
      </dgm:t>
    </dgm:pt>
    <dgm:pt modelId="{AB306D1D-028D-4897-9F74-7C394427A1A3}">
      <dgm:prSet phldrT="[Tekst]"/>
      <dgm:spPr/>
      <dgm:t>
        <a:bodyPr/>
        <a:lstStyle/>
        <a:p>
          <a:r>
            <a:rPr lang="nb-NO" dirty="0">
              <a:latin typeface="Cambria" panose="02040503050406030204" pitchFamily="18" charset="0"/>
            </a:rPr>
            <a:t>Komplett fravær over en periode 2 – 52 uker</a:t>
          </a:r>
        </a:p>
      </dgm:t>
    </dgm:pt>
    <dgm:pt modelId="{7EFB6B63-B60A-445C-B0CF-098EC01BB544}" type="parTrans" cxnId="{63DC4313-F528-4B47-A977-C0346D878359}">
      <dgm:prSet/>
      <dgm:spPr/>
      <dgm:t>
        <a:bodyPr/>
        <a:lstStyle/>
        <a:p>
          <a:endParaRPr lang="nb-NO"/>
        </a:p>
      </dgm:t>
    </dgm:pt>
    <dgm:pt modelId="{9A7004BB-6607-45EF-9FE0-99CB2B5A5AD6}" type="sibTrans" cxnId="{63DC4313-F528-4B47-A977-C0346D878359}">
      <dgm:prSet/>
      <dgm:spPr/>
      <dgm:t>
        <a:bodyPr/>
        <a:lstStyle/>
        <a:p>
          <a:endParaRPr lang="nb-NO"/>
        </a:p>
      </dgm:t>
    </dgm:pt>
    <dgm:pt modelId="{44963073-E808-4F39-A842-5CE248A8A0C6}">
      <dgm:prSet phldrT="[Tekst]"/>
      <dgm:spPr/>
      <dgm:t>
        <a:bodyPr/>
        <a:lstStyle/>
        <a:p>
          <a:r>
            <a:rPr lang="nb-NO" dirty="0">
              <a:latin typeface="Cambria" panose="02040503050406030204" pitchFamily="18" charset="0"/>
            </a:rPr>
            <a:t>Komplett fravær over en utvidet periode &gt; 52 uker</a:t>
          </a:r>
        </a:p>
      </dgm:t>
    </dgm:pt>
    <dgm:pt modelId="{A0DC885E-4203-4FB3-B3E4-AD7652437B19}" type="parTrans" cxnId="{C539F41C-A59B-4454-9781-E5066DC685A6}">
      <dgm:prSet/>
      <dgm:spPr/>
      <dgm:t>
        <a:bodyPr/>
        <a:lstStyle/>
        <a:p>
          <a:endParaRPr lang="nb-NO"/>
        </a:p>
      </dgm:t>
    </dgm:pt>
    <dgm:pt modelId="{8FEDABC1-9DD8-4BFD-9F8B-8168741D7D2E}" type="sibTrans" cxnId="{C539F41C-A59B-4454-9781-E5066DC685A6}">
      <dgm:prSet/>
      <dgm:spPr/>
      <dgm:t>
        <a:bodyPr/>
        <a:lstStyle/>
        <a:p>
          <a:endParaRPr lang="nb-NO"/>
        </a:p>
      </dgm:t>
    </dgm:pt>
    <dgm:pt modelId="{301D283F-B036-4E9E-ABCF-D50CDC54CA70}">
      <dgm:prSet/>
      <dgm:spPr/>
      <dgm:t>
        <a:bodyPr/>
        <a:lstStyle/>
        <a:p>
          <a:r>
            <a:rPr lang="nb-NO" dirty="0">
              <a:latin typeface="Cambria" panose="02040503050406030204" pitchFamily="18" charset="0"/>
            </a:rPr>
            <a:t>Kommer for sent fordi de vegrer seg mot å gå</a:t>
          </a:r>
        </a:p>
      </dgm:t>
    </dgm:pt>
    <dgm:pt modelId="{55FBFCEF-578A-4FBA-A3B7-8BD115BDDF35}" type="parTrans" cxnId="{A65D6211-BB74-4E79-992A-F8527CA42F99}">
      <dgm:prSet/>
      <dgm:spPr/>
      <dgm:t>
        <a:bodyPr/>
        <a:lstStyle/>
        <a:p>
          <a:endParaRPr lang="nb-NO"/>
        </a:p>
      </dgm:t>
    </dgm:pt>
    <dgm:pt modelId="{D6D6C93C-211B-4604-9837-3C68778246CC}" type="sibTrans" cxnId="{A65D6211-BB74-4E79-992A-F8527CA42F99}">
      <dgm:prSet/>
      <dgm:spPr/>
      <dgm:t>
        <a:bodyPr/>
        <a:lstStyle/>
        <a:p>
          <a:endParaRPr lang="nb-NO"/>
        </a:p>
      </dgm:t>
    </dgm:pt>
    <dgm:pt modelId="{E6489E93-E118-4D01-894A-806D76FC193E}">
      <dgm:prSet/>
      <dgm:spPr/>
      <dgm:t>
        <a:bodyPr/>
        <a:lstStyle/>
        <a:p>
          <a:r>
            <a:rPr lang="nb-NO" dirty="0">
              <a:latin typeface="Cambria" panose="02040503050406030204" pitchFamily="18" charset="0"/>
            </a:rPr>
            <a:t>Fravær av og til og uteblivelse fra timer</a:t>
          </a:r>
        </a:p>
      </dgm:t>
    </dgm:pt>
    <dgm:pt modelId="{E9E4A037-D563-451A-9CF5-171C4C663659}" type="parTrans" cxnId="{5AE83079-B166-43C3-A8DA-E99B84958A0A}">
      <dgm:prSet/>
      <dgm:spPr/>
      <dgm:t>
        <a:bodyPr/>
        <a:lstStyle/>
        <a:p>
          <a:endParaRPr lang="nb-NO"/>
        </a:p>
      </dgm:t>
    </dgm:pt>
    <dgm:pt modelId="{5C106C16-A118-48EE-8192-16E7172ED716}" type="sibTrans" cxnId="{5AE83079-B166-43C3-A8DA-E99B84958A0A}">
      <dgm:prSet/>
      <dgm:spPr/>
      <dgm:t>
        <a:bodyPr/>
        <a:lstStyle/>
        <a:p>
          <a:endParaRPr lang="nb-NO"/>
        </a:p>
      </dgm:t>
    </dgm:pt>
    <dgm:pt modelId="{38FA4D95-B2C7-420B-98F7-0E18EF44DFC6}" type="pres">
      <dgm:prSet presAssocID="{877C50D0-6D8F-48FA-9DFF-03A377DF5C3C}" presName="CompostProcess" presStyleCnt="0">
        <dgm:presLayoutVars>
          <dgm:dir/>
          <dgm:resizeHandles val="exact"/>
        </dgm:presLayoutVars>
      </dgm:prSet>
      <dgm:spPr/>
    </dgm:pt>
    <dgm:pt modelId="{0C6D9B5C-5AD0-4C9D-BB4F-913A283B2773}" type="pres">
      <dgm:prSet presAssocID="{877C50D0-6D8F-48FA-9DFF-03A377DF5C3C}" presName="arrow" presStyleLbl="bgShp" presStyleIdx="0" presStyleCnt="1"/>
      <dgm:spPr/>
    </dgm:pt>
    <dgm:pt modelId="{0C443F03-2809-4BD4-9CFE-3695FC61C388}" type="pres">
      <dgm:prSet presAssocID="{877C50D0-6D8F-48FA-9DFF-03A377DF5C3C}" presName="linearProcess" presStyleCnt="0"/>
      <dgm:spPr/>
    </dgm:pt>
    <dgm:pt modelId="{8976EACB-AB44-4FF3-A404-08F70013CA70}" type="pres">
      <dgm:prSet presAssocID="{5EE24303-2B40-4ABE-938D-EBD4B1F1587F}" presName="textNode" presStyleLbl="node1" presStyleIdx="0" presStyleCnt="7">
        <dgm:presLayoutVars>
          <dgm:bulletEnabled val="1"/>
        </dgm:presLayoutVars>
      </dgm:prSet>
      <dgm:spPr/>
    </dgm:pt>
    <dgm:pt modelId="{9604FE0F-1859-4B02-9D84-5081299C9EEC}" type="pres">
      <dgm:prSet presAssocID="{288B06F8-8DF3-4ACA-878A-D232EF025C18}" presName="sibTrans" presStyleCnt="0"/>
      <dgm:spPr/>
    </dgm:pt>
    <dgm:pt modelId="{F7729C09-A011-4DDF-8075-1869FF84CF92}" type="pres">
      <dgm:prSet presAssocID="{2B00BDBE-56D9-4604-B734-09E9AD3F9172}" presName="textNode" presStyleLbl="node1" presStyleIdx="1" presStyleCnt="7">
        <dgm:presLayoutVars>
          <dgm:bulletEnabled val="1"/>
        </dgm:presLayoutVars>
      </dgm:prSet>
      <dgm:spPr/>
    </dgm:pt>
    <dgm:pt modelId="{779F191D-F11B-47C3-9E94-D3D5F87F24A3}" type="pres">
      <dgm:prSet presAssocID="{AD74624B-BBD9-47F7-9839-24EFD571D946}" presName="sibTrans" presStyleCnt="0"/>
      <dgm:spPr/>
    </dgm:pt>
    <dgm:pt modelId="{23355547-21E0-4D1C-80E8-D1F484D85478}" type="pres">
      <dgm:prSet presAssocID="{301D283F-B036-4E9E-ABCF-D50CDC54CA70}" presName="textNode" presStyleLbl="node1" presStyleIdx="2" presStyleCnt="7">
        <dgm:presLayoutVars>
          <dgm:bulletEnabled val="1"/>
        </dgm:presLayoutVars>
      </dgm:prSet>
      <dgm:spPr/>
    </dgm:pt>
    <dgm:pt modelId="{B2938DCB-CCB5-4148-8F0D-C0A9E0E6AE18}" type="pres">
      <dgm:prSet presAssocID="{D6D6C93C-211B-4604-9837-3C68778246CC}" presName="sibTrans" presStyleCnt="0"/>
      <dgm:spPr/>
    </dgm:pt>
    <dgm:pt modelId="{32D9D1DE-E914-48F1-9F67-57018334DAC3}" type="pres">
      <dgm:prSet presAssocID="{E6489E93-E118-4D01-894A-806D76FC193E}" presName="textNode" presStyleLbl="node1" presStyleIdx="3" presStyleCnt="7">
        <dgm:presLayoutVars>
          <dgm:bulletEnabled val="1"/>
        </dgm:presLayoutVars>
      </dgm:prSet>
      <dgm:spPr/>
    </dgm:pt>
    <dgm:pt modelId="{4F922C84-F3D5-4D13-A252-26B63E903779}" type="pres">
      <dgm:prSet presAssocID="{5C106C16-A118-48EE-8192-16E7172ED716}" presName="sibTrans" presStyleCnt="0"/>
      <dgm:spPr/>
    </dgm:pt>
    <dgm:pt modelId="{B8B17B9C-6C3F-406B-BBAA-1148670CD69A}" type="pres">
      <dgm:prSet presAssocID="{6EC19C46-0857-4DAA-97A4-405308ECEC3D}" presName="textNode" presStyleLbl="node1" presStyleIdx="4" presStyleCnt="7">
        <dgm:presLayoutVars>
          <dgm:bulletEnabled val="1"/>
        </dgm:presLayoutVars>
      </dgm:prSet>
      <dgm:spPr/>
    </dgm:pt>
    <dgm:pt modelId="{AE06D836-EEF6-49A8-BA09-89719B41E6C8}" type="pres">
      <dgm:prSet presAssocID="{9A576A57-AA61-41B5-82DB-0F7BC4AA35CB}" presName="sibTrans" presStyleCnt="0"/>
      <dgm:spPr/>
    </dgm:pt>
    <dgm:pt modelId="{56985F17-939F-4097-905D-85C32D551DC4}" type="pres">
      <dgm:prSet presAssocID="{AB306D1D-028D-4897-9F74-7C394427A1A3}" presName="textNode" presStyleLbl="node1" presStyleIdx="5" presStyleCnt="7">
        <dgm:presLayoutVars>
          <dgm:bulletEnabled val="1"/>
        </dgm:presLayoutVars>
      </dgm:prSet>
      <dgm:spPr/>
    </dgm:pt>
    <dgm:pt modelId="{27F9D243-C9B0-4F51-9F9D-5D85A644095A}" type="pres">
      <dgm:prSet presAssocID="{9A7004BB-6607-45EF-9FE0-99CB2B5A5AD6}" presName="sibTrans" presStyleCnt="0"/>
      <dgm:spPr/>
    </dgm:pt>
    <dgm:pt modelId="{69A26258-0FAE-48BA-A13F-5A550B1DE106}" type="pres">
      <dgm:prSet presAssocID="{44963073-E808-4F39-A842-5CE248A8A0C6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0B4FFF02-ED44-4073-B9A1-0A6D2CC5065C}" type="presOf" srcId="{AB306D1D-028D-4897-9F74-7C394427A1A3}" destId="{56985F17-939F-4097-905D-85C32D551DC4}" srcOrd="0" destOrd="0" presId="urn:microsoft.com/office/officeart/2005/8/layout/hProcess9"/>
    <dgm:cxn modelId="{B1EE300C-BDED-4CB6-9041-82AEB92D5BF9}" type="presOf" srcId="{44963073-E808-4F39-A842-5CE248A8A0C6}" destId="{69A26258-0FAE-48BA-A13F-5A550B1DE106}" srcOrd="0" destOrd="0" presId="urn:microsoft.com/office/officeart/2005/8/layout/hProcess9"/>
    <dgm:cxn modelId="{88156C0C-391F-44D8-8528-AEDA2A6805A3}" type="presOf" srcId="{301D283F-B036-4E9E-ABCF-D50CDC54CA70}" destId="{23355547-21E0-4D1C-80E8-D1F484D85478}" srcOrd="0" destOrd="0" presId="urn:microsoft.com/office/officeart/2005/8/layout/hProcess9"/>
    <dgm:cxn modelId="{A65D6211-BB74-4E79-992A-F8527CA42F99}" srcId="{877C50D0-6D8F-48FA-9DFF-03A377DF5C3C}" destId="{301D283F-B036-4E9E-ABCF-D50CDC54CA70}" srcOrd="2" destOrd="0" parTransId="{55FBFCEF-578A-4FBA-A3B7-8BD115BDDF35}" sibTransId="{D6D6C93C-211B-4604-9837-3C68778246CC}"/>
    <dgm:cxn modelId="{63DC4313-F528-4B47-A977-C0346D878359}" srcId="{877C50D0-6D8F-48FA-9DFF-03A377DF5C3C}" destId="{AB306D1D-028D-4897-9F74-7C394427A1A3}" srcOrd="5" destOrd="0" parTransId="{7EFB6B63-B60A-445C-B0CF-098EC01BB544}" sibTransId="{9A7004BB-6607-45EF-9FE0-99CB2B5A5AD6}"/>
    <dgm:cxn modelId="{C539F41C-A59B-4454-9781-E5066DC685A6}" srcId="{877C50D0-6D8F-48FA-9DFF-03A377DF5C3C}" destId="{44963073-E808-4F39-A842-5CE248A8A0C6}" srcOrd="6" destOrd="0" parTransId="{A0DC885E-4203-4FB3-B3E4-AD7652437B19}" sibTransId="{8FEDABC1-9DD8-4BFD-9F8B-8168741D7D2E}"/>
    <dgm:cxn modelId="{AE56FF43-0452-4EB6-BB3F-9726BDA36EE9}" type="presOf" srcId="{E6489E93-E118-4D01-894A-806D76FC193E}" destId="{32D9D1DE-E914-48F1-9F67-57018334DAC3}" srcOrd="0" destOrd="0" presId="urn:microsoft.com/office/officeart/2005/8/layout/hProcess9"/>
    <dgm:cxn modelId="{34DD865C-8048-45C5-8095-48184BD4AE4D}" srcId="{877C50D0-6D8F-48FA-9DFF-03A377DF5C3C}" destId="{6EC19C46-0857-4DAA-97A4-405308ECEC3D}" srcOrd="4" destOrd="0" parTransId="{6C6D4B09-846D-4026-BF18-4631120B59A5}" sibTransId="{9A576A57-AA61-41B5-82DB-0F7BC4AA35CB}"/>
    <dgm:cxn modelId="{5AE83079-B166-43C3-A8DA-E99B84958A0A}" srcId="{877C50D0-6D8F-48FA-9DFF-03A377DF5C3C}" destId="{E6489E93-E118-4D01-894A-806D76FC193E}" srcOrd="3" destOrd="0" parTransId="{E9E4A037-D563-451A-9CF5-171C4C663659}" sibTransId="{5C106C16-A118-48EE-8192-16E7172ED716}"/>
    <dgm:cxn modelId="{971D9085-2459-4F2D-8A9F-C64BB13C7D40}" type="presOf" srcId="{5EE24303-2B40-4ABE-938D-EBD4B1F1587F}" destId="{8976EACB-AB44-4FF3-A404-08F70013CA70}" srcOrd="0" destOrd="0" presId="urn:microsoft.com/office/officeart/2005/8/layout/hProcess9"/>
    <dgm:cxn modelId="{A83ADF8F-84E2-42D1-BBFE-16F16FBD2C59}" srcId="{877C50D0-6D8F-48FA-9DFF-03A377DF5C3C}" destId="{5EE24303-2B40-4ABE-938D-EBD4B1F1587F}" srcOrd="0" destOrd="0" parTransId="{CC856920-A3CD-4D39-8AED-058A0CECA414}" sibTransId="{288B06F8-8DF3-4ACA-878A-D232EF025C18}"/>
    <dgm:cxn modelId="{8F9D52A9-E855-4D74-8584-B4F1A0C982FF}" type="presOf" srcId="{2B00BDBE-56D9-4604-B734-09E9AD3F9172}" destId="{F7729C09-A011-4DDF-8075-1869FF84CF92}" srcOrd="0" destOrd="0" presId="urn:microsoft.com/office/officeart/2005/8/layout/hProcess9"/>
    <dgm:cxn modelId="{490E3BD0-2B3D-40D9-88D7-0633CFB23FB3}" type="presOf" srcId="{877C50D0-6D8F-48FA-9DFF-03A377DF5C3C}" destId="{38FA4D95-B2C7-420B-98F7-0E18EF44DFC6}" srcOrd="0" destOrd="0" presId="urn:microsoft.com/office/officeart/2005/8/layout/hProcess9"/>
    <dgm:cxn modelId="{DE644FD3-365F-4F83-9B20-6E5239796C55}" srcId="{877C50D0-6D8F-48FA-9DFF-03A377DF5C3C}" destId="{2B00BDBE-56D9-4604-B734-09E9AD3F9172}" srcOrd="1" destOrd="0" parTransId="{CBB2D5B0-5DBF-48E4-A145-52A690283656}" sibTransId="{AD74624B-BBD9-47F7-9839-24EFD571D946}"/>
    <dgm:cxn modelId="{6DF535F7-FA87-4270-BBF4-CFF25B5FE124}" type="presOf" srcId="{6EC19C46-0857-4DAA-97A4-405308ECEC3D}" destId="{B8B17B9C-6C3F-406B-BBAA-1148670CD69A}" srcOrd="0" destOrd="0" presId="urn:microsoft.com/office/officeart/2005/8/layout/hProcess9"/>
    <dgm:cxn modelId="{83F11555-8296-47A9-AF82-253EC4F5076E}" type="presParOf" srcId="{38FA4D95-B2C7-420B-98F7-0E18EF44DFC6}" destId="{0C6D9B5C-5AD0-4C9D-BB4F-913A283B2773}" srcOrd="0" destOrd="0" presId="urn:microsoft.com/office/officeart/2005/8/layout/hProcess9"/>
    <dgm:cxn modelId="{CE42477F-5504-4E77-9C14-E22FF419B95E}" type="presParOf" srcId="{38FA4D95-B2C7-420B-98F7-0E18EF44DFC6}" destId="{0C443F03-2809-4BD4-9CFE-3695FC61C388}" srcOrd="1" destOrd="0" presId="urn:microsoft.com/office/officeart/2005/8/layout/hProcess9"/>
    <dgm:cxn modelId="{39950E61-EBBC-4DD0-9862-1B06D8288622}" type="presParOf" srcId="{0C443F03-2809-4BD4-9CFE-3695FC61C388}" destId="{8976EACB-AB44-4FF3-A404-08F70013CA70}" srcOrd="0" destOrd="0" presId="urn:microsoft.com/office/officeart/2005/8/layout/hProcess9"/>
    <dgm:cxn modelId="{02E23166-B7FA-466A-837F-D187CCED3B88}" type="presParOf" srcId="{0C443F03-2809-4BD4-9CFE-3695FC61C388}" destId="{9604FE0F-1859-4B02-9D84-5081299C9EEC}" srcOrd="1" destOrd="0" presId="urn:microsoft.com/office/officeart/2005/8/layout/hProcess9"/>
    <dgm:cxn modelId="{B84078CA-5A70-43BC-BDBC-65F1A41978EB}" type="presParOf" srcId="{0C443F03-2809-4BD4-9CFE-3695FC61C388}" destId="{F7729C09-A011-4DDF-8075-1869FF84CF92}" srcOrd="2" destOrd="0" presId="urn:microsoft.com/office/officeart/2005/8/layout/hProcess9"/>
    <dgm:cxn modelId="{49FE3762-E085-4F9B-BA5F-F86428599E99}" type="presParOf" srcId="{0C443F03-2809-4BD4-9CFE-3695FC61C388}" destId="{779F191D-F11B-47C3-9E94-D3D5F87F24A3}" srcOrd="3" destOrd="0" presId="urn:microsoft.com/office/officeart/2005/8/layout/hProcess9"/>
    <dgm:cxn modelId="{D1029664-D780-4294-A0EA-630818625322}" type="presParOf" srcId="{0C443F03-2809-4BD4-9CFE-3695FC61C388}" destId="{23355547-21E0-4D1C-80E8-D1F484D85478}" srcOrd="4" destOrd="0" presId="urn:microsoft.com/office/officeart/2005/8/layout/hProcess9"/>
    <dgm:cxn modelId="{98BA1AE4-99AE-4D60-8602-05B2D34A2F6B}" type="presParOf" srcId="{0C443F03-2809-4BD4-9CFE-3695FC61C388}" destId="{B2938DCB-CCB5-4148-8F0D-C0A9E0E6AE18}" srcOrd="5" destOrd="0" presId="urn:microsoft.com/office/officeart/2005/8/layout/hProcess9"/>
    <dgm:cxn modelId="{5DFCECA6-0978-417E-9FF7-D990B7042423}" type="presParOf" srcId="{0C443F03-2809-4BD4-9CFE-3695FC61C388}" destId="{32D9D1DE-E914-48F1-9F67-57018334DAC3}" srcOrd="6" destOrd="0" presId="urn:microsoft.com/office/officeart/2005/8/layout/hProcess9"/>
    <dgm:cxn modelId="{4DE47517-FD76-4CEE-98BB-231CF755EE80}" type="presParOf" srcId="{0C443F03-2809-4BD4-9CFE-3695FC61C388}" destId="{4F922C84-F3D5-4D13-A252-26B63E903779}" srcOrd="7" destOrd="0" presId="urn:microsoft.com/office/officeart/2005/8/layout/hProcess9"/>
    <dgm:cxn modelId="{C9BD48E6-533D-4BC2-86CF-9C1D099DC97F}" type="presParOf" srcId="{0C443F03-2809-4BD4-9CFE-3695FC61C388}" destId="{B8B17B9C-6C3F-406B-BBAA-1148670CD69A}" srcOrd="8" destOrd="0" presId="urn:microsoft.com/office/officeart/2005/8/layout/hProcess9"/>
    <dgm:cxn modelId="{937C1352-9744-4426-A1FB-8D76FF659D79}" type="presParOf" srcId="{0C443F03-2809-4BD4-9CFE-3695FC61C388}" destId="{AE06D836-EEF6-49A8-BA09-89719B41E6C8}" srcOrd="9" destOrd="0" presId="urn:microsoft.com/office/officeart/2005/8/layout/hProcess9"/>
    <dgm:cxn modelId="{9D4CC90E-F2DF-4971-A70F-C9F298C7E1BC}" type="presParOf" srcId="{0C443F03-2809-4BD4-9CFE-3695FC61C388}" destId="{56985F17-939F-4097-905D-85C32D551DC4}" srcOrd="10" destOrd="0" presId="urn:microsoft.com/office/officeart/2005/8/layout/hProcess9"/>
    <dgm:cxn modelId="{44848947-A0E0-416F-BBDF-926E95666B77}" type="presParOf" srcId="{0C443F03-2809-4BD4-9CFE-3695FC61C388}" destId="{27F9D243-C9B0-4F51-9F9D-5D85A644095A}" srcOrd="11" destOrd="0" presId="urn:microsoft.com/office/officeart/2005/8/layout/hProcess9"/>
    <dgm:cxn modelId="{C25E3FC4-1B5C-4413-8A6D-4EA0EA1979AC}" type="presParOf" srcId="{0C443F03-2809-4BD4-9CFE-3695FC61C388}" destId="{69A26258-0FAE-48BA-A13F-5A550B1DE106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D9B5C-5AD0-4C9D-BB4F-913A283B2773}">
      <dsp:nvSpPr>
        <dsp:cNvPr id="0" name=""/>
        <dsp:cNvSpPr/>
      </dsp:nvSpPr>
      <dsp:spPr>
        <a:xfrm>
          <a:off x="840717" y="0"/>
          <a:ext cx="9528130" cy="446586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76EACB-AB44-4FF3-A404-08F70013CA70}">
      <dsp:nvSpPr>
        <dsp:cNvPr id="0" name=""/>
        <dsp:cNvSpPr/>
      </dsp:nvSpPr>
      <dsp:spPr>
        <a:xfrm>
          <a:off x="957" y="1339759"/>
          <a:ext cx="1535294" cy="17863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Cambria" panose="02040503050406030204" pitchFamily="18" charset="0"/>
            </a:rPr>
            <a:t>Ber om å få slippe å gå på skolen</a:t>
          </a:r>
        </a:p>
      </dsp:txBody>
      <dsp:txXfrm>
        <a:off x="75904" y="1414706"/>
        <a:ext cx="1385400" cy="1636451"/>
      </dsp:txXfrm>
    </dsp:sp>
    <dsp:sp modelId="{F7729C09-A011-4DDF-8075-1869FF84CF92}">
      <dsp:nvSpPr>
        <dsp:cNvPr id="0" name=""/>
        <dsp:cNvSpPr/>
      </dsp:nvSpPr>
      <dsp:spPr>
        <a:xfrm>
          <a:off x="1613016" y="1339759"/>
          <a:ext cx="1535294" cy="17863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Cambria" panose="02040503050406030204" pitchFamily="18" charset="0"/>
            </a:rPr>
            <a:t>Viser fysisk vegring mot å gå på skolen</a:t>
          </a:r>
          <a:endParaRPr lang="nb-NO" sz="1800" kern="1200" dirty="0"/>
        </a:p>
      </dsp:txBody>
      <dsp:txXfrm>
        <a:off x="1687963" y="1414706"/>
        <a:ext cx="1385400" cy="1636451"/>
      </dsp:txXfrm>
    </dsp:sp>
    <dsp:sp modelId="{23355547-21E0-4D1C-80E8-D1F484D85478}">
      <dsp:nvSpPr>
        <dsp:cNvPr id="0" name=""/>
        <dsp:cNvSpPr/>
      </dsp:nvSpPr>
      <dsp:spPr>
        <a:xfrm>
          <a:off x="3225076" y="1339759"/>
          <a:ext cx="1535294" cy="17863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Cambria" panose="02040503050406030204" pitchFamily="18" charset="0"/>
            </a:rPr>
            <a:t>Kommer for sent fordi de vegrer seg mot å gå</a:t>
          </a:r>
        </a:p>
      </dsp:txBody>
      <dsp:txXfrm>
        <a:off x="3300023" y="1414706"/>
        <a:ext cx="1385400" cy="1636451"/>
      </dsp:txXfrm>
    </dsp:sp>
    <dsp:sp modelId="{32D9D1DE-E914-48F1-9F67-57018334DAC3}">
      <dsp:nvSpPr>
        <dsp:cNvPr id="0" name=""/>
        <dsp:cNvSpPr/>
      </dsp:nvSpPr>
      <dsp:spPr>
        <a:xfrm>
          <a:off x="4837135" y="1339759"/>
          <a:ext cx="1535294" cy="17863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Cambria" panose="02040503050406030204" pitchFamily="18" charset="0"/>
            </a:rPr>
            <a:t>Fravær av og til og uteblivelse fra timer</a:t>
          </a:r>
        </a:p>
      </dsp:txBody>
      <dsp:txXfrm>
        <a:off x="4912082" y="1414706"/>
        <a:ext cx="1385400" cy="1636451"/>
      </dsp:txXfrm>
    </dsp:sp>
    <dsp:sp modelId="{B8B17B9C-6C3F-406B-BBAA-1148670CD69A}">
      <dsp:nvSpPr>
        <dsp:cNvPr id="0" name=""/>
        <dsp:cNvSpPr/>
      </dsp:nvSpPr>
      <dsp:spPr>
        <a:xfrm>
          <a:off x="6449194" y="1339759"/>
          <a:ext cx="1535294" cy="17863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Cambria" panose="02040503050406030204" pitchFamily="18" charset="0"/>
            </a:rPr>
            <a:t>Gjentatt fravær og uteblivelse kombinert med oppmøte</a:t>
          </a:r>
        </a:p>
      </dsp:txBody>
      <dsp:txXfrm>
        <a:off x="6524141" y="1414706"/>
        <a:ext cx="1385400" cy="1636451"/>
      </dsp:txXfrm>
    </dsp:sp>
    <dsp:sp modelId="{56985F17-939F-4097-905D-85C32D551DC4}">
      <dsp:nvSpPr>
        <dsp:cNvPr id="0" name=""/>
        <dsp:cNvSpPr/>
      </dsp:nvSpPr>
      <dsp:spPr>
        <a:xfrm>
          <a:off x="8061253" y="1339759"/>
          <a:ext cx="1535294" cy="17863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Cambria" panose="02040503050406030204" pitchFamily="18" charset="0"/>
            </a:rPr>
            <a:t>Komplett fravær over en periode 2 – 52 uker</a:t>
          </a:r>
        </a:p>
      </dsp:txBody>
      <dsp:txXfrm>
        <a:off x="8136200" y="1414706"/>
        <a:ext cx="1385400" cy="1636451"/>
      </dsp:txXfrm>
    </dsp:sp>
    <dsp:sp modelId="{69A26258-0FAE-48BA-A13F-5A550B1DE106}">
      <dsp:nvSpPr>
        <dsp:cNvPr id="0" name=""/>
        <dsp:cNvSpPr/>
      </dsp:nvSpPr>
      <dsp:spPr>
        <a:xfrm>
          <a:off x="9673312" y="1339759"/>
          <a:ext cx="1535294" cy="17863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Cambria" panose="02040503050406030204" pitchFamily="18" charset="0"/>
            </a:rPr>
            <a:t>Komplett fravær over en utvidet periode &gt; 52 uker</a:t>
          </a:r>
        </a:p>
      </dsp:txBody>
      <dsp:txXfrm>
        <a:off x="9748259" y="1414706"/>
        <a:ext cx="1385400" cy="1636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4E7D081D-00C4-4F27-9FB7-56F92581F7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BACA8F7-0286-4A69-9296-22043389E7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7D19B-ABB8-405D-A632-EBD6DB666D36}" type="datetimeFigureOut">
              <a:rPr lang="nb-NO" smtClean="0"/>
              <a:t>04.11.2022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6CA398D-6E38-4B3E-8448-CD13E404EC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F9B3648-8466-4A18-B775-5927BEB2BA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817C7-0CD1-4AB6-A161-706ECA8E8A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9214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AAF9F-1699-E943-ACCE-9682E6851D55}" type="datetimeFigureOut">
              <a:rPr lang="nb-NO" smtClean="0"/>
              <a:t>04.11.2022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F8C22-4B7E-C849-A7FA-08599E78BF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688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Takke for invitasjonen og si kort om meg, bla til neste bilde om skolevegringsfeltet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8156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707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/>
              <a:t>Avslutt, med</a:t>
            </a:r>
            <a:r>
              <a:rPr lang="nb-NO" sz="1200" baseline="0" dirty="0"/>
              <a:t> erfaring fra autismefeltet</a:t>
            </a:r>
          </a:p>
          <a:p>
            <a:r>
              <a:rPr lang="nb-NO" sz="1200" dirty="0"/>
              <a:t>Vi ønsket å undersøke:</a:t>
            </a:r>
          </a:p>
          <a:p>
            <a:r>
              <a:rPr lang="nb-NO" sz="1200" dirty="0"/>
              <a:t>Viser flere elever med ASF skolevegringsatferd enn andre elever?</a:t>
            </a:r>
          </a:p>
          <a:p>
            <a:r>
              <a:rPr lang="nb-NO" sz="1200" dirty="0"/>
              <a:t>Er karakteriska ved elevene med ASF assosiert med skolevegringsatferd?</a:t>
            </a:r>
          </a:p>
          <a:p>
            <a:r>
              <a:rPr lang="nb-NO" sz="1200"/>
              <a:t>Er karakteriska ved familiene assosiert med skolevegringsatferd hos elever med ASF?</a:t>
            </a:r>
          </a:p>
          <a:p>
            <a:r>
              <a:rPr lang="nb-NO" sz="1200"/>
              <a:t>Er karakteriska ved skolene assosiert med skolevegringsatferd hos elever med ASF?</a:t>
            </a:r>
          </a:p>
          <a:p>
            <a:r>
              <a:rPr lang="nb-NO" sz="1200"/>
              <a:t>I </a:t>
            </a:r>
            <a:r>
              <a:rPr lang="nb-NO" sz="1200" dirty="0"/>
              <a:t>DOKTORGRADSARBEIDET MITT VAR TROND,</a:t>
            </a:r>
            <a:r>
              <a:rPr lang="nb-NO" sz="1200" baseline="0" dirty="0"/>
              <a:t> ELEN OG EILI VEILEDERE</a:t>
            </a:r>
            <a:endParaRPr lang="nb-NO" sz="1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A8EB-C5BC-4747-96CB-F8021972D94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5358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3104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898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526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166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9345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809528ED-B0A8-4ED3-A6AC-A105FA19ECDD}" type="slidenum">
              <a:rPr lang="nb-NO" altLang="nb-NO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9</a:t>
            </a:fld>
            <a:endParaRPr lang="nb-NO" altLang="nb-NO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7988" y="1219200"/>
            <a:ext cx="5853112" cy="32924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b-NO" altLang="nb-NO" dirty="0">
                <a:ea typeface="ＭＳ Ｐゴシック" pitchFamily="34" charset="-128"/>
                <a:cs typeface="Times New Roman" pitchFamily="18" charset="0"/>
              </a:rPr>
              <a:t>Manglende konsensus om begrep, fører til vage tall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dirty="0">
                <a:ea typeface="ＭＳ Ｐゴシック" pitchFamily="34" charset="-128"/>
                <a:cs typeface="Times New Roman" pitchFamily="18" charset="0"/>
              </a:rPr>
              <a:t>Havik 3.4% </a:t>
            </a:r>
            <a:r>
              <a:rPr lang="nb-NO" altLang="nb-NO" dirty="0" err="1">
                <a:ea typeface="ＭＳ Ｐゴシック" pitchFamily="34" charset="-128"/>
                <a:cs typeface="Times New Roman" pitchFamily="18" charset="0"/>
              </a:rPr>
              <a:t>skoleveging</a:t>
            </a:r>
            <a:r>
              <a:rPr lang="nb-NO" altLang="nb-NO" dirty="0">
                <a:ea typeface="ＭＳ Ｐゴシック" pitchFamily="34" charset="-128"/>
                <a:cs typeface="Times New Roman" pitchFamily="18" charset="0"/>
              </a:rPr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Times New Roman" pitchFamily="18" charset="0"/>
              </a:rPr>
              <a:t>Totsika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Times New Roman" pitchFamily="18" charset="0"/>
              </a:rPr>
              <a:t>,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reported on school attendance over 1 month and reasons for instances of non-attendance. On average, students missed 5 days of school of a possible 23 days. Persistent non-attendance (absent on 10%+ of available sessions) occurred among 43% of students. </a:t>
            </a:r>
            <a:endParaRPr lang="nb-NO" altLang="nb-NO" dirty="0"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Snakk om tidlige tegn her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0227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511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2213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Men også organisering og planlegging.</a:t>
            </a:r>
          </a:p>
          <a:p>
            <a:r>
              <a:rPr lang="nb-NO" dirty="0"/>
              <a:t>Ikke</a:t>
            </a:r>
            <a:r>
              <a:rPr lang="nb-NO" baseline="0" dirty="0"/>
              <a:t> mental fleksibilitet, overraskende</a:t>
            </a:r>
          </a:p>
          <a:p>
            <a:endParaRPr lang="nb-NO" baseline="0" dirty="0"/>
          </a:p>
          <a:p>
            <a:r>
              <a:rPr lang="nb-NO" baseline="0" dirty="0"/>
              <a:t>Veldig lite forskning på eksekutiv fungering og skolevegring, si litt om erfaringene og det å gå under radaren, forståes som lav motivasjon, latskap </a:t>
            </a:r>
            <a:r>
              <a:rPr lang="nb-NO" baseline="0" dirty="0" err="1"/>
              <a:t>etc</a:t>
            </a:r>
            <a:endParaRPr lang="nb-NO" baseline="0" dirty="0"/>
          </a:p>
          <a:p>
            <a:endParaRPr lang="nb-NO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Peroner</a:t>
            </a:r>
            <a:r>
              <a:rPr lang="nb-NO" dirty="0"/>
              <a:t> med </a:t>
            </a:r>
            <a:r>
              <a:rPr lang="nb-NO" dirty="0" err="1"/>
              <a:t>Asperger</a:t>
            </a:r>
            <a:r>
              <a:rPr lang="nb-NO" dirty="0"/>
              <a:t> syndrom har ofte gode generelle kognitive evner og gode verbale ferdigheter. Dette kan kamuflere behovet for tilrettelegging i skolesituasjonen. De har et godt læringspotensial, men eksekutive funksjonsvansker hindrer dem i å bruke de gode evnene sine. Tilrettelegging er også viktig for å forebygge sekundære vansker som for eksempel depresjon. Det er frustrerende for disse barna å oppleve at de kommer til kort i skolesituasjonen.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0789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Artikkelen er basert på en studie, der det ble vist at barn med autismespekterforstyrrelser, som har vansker med eksekutive funksjoner har større vansker med sosiale funksjoner i hverdagen. Eksekutive funksjoner er knyttet til en persons evne til problemløsning, planlegging, gjennomføring av oppgaver og regulering av atferd.</a:t>
            </a:r>
          </a:p>
          <a:p>
            <a:br>
              <a:rPr lang="nb-NO" dirty="0"/>
            </a:br>
            <a:r>
              <a:rPr lang="nb-NO" dirty="0"/>
              <a:t>Spesielt viste det seg at </a:t>
            </a:r>
            <a:r>
              <a:rPr lang="nb-NO" dirty="0" err="1"/>
              <a:t>metakognitive</a:t>
            </a:r>
            <a:r>
              <a:rPr lang="nb-NO" dirty="0"/>
              <a:t> eksekutive vansker (f.eks. vansker med igangsetting, arbeidshukommelse og organisering) var nært knyttet til vansker med sosial funksjon.</a:t>
            </a:r>
          </a:p>
          <a:p>
            <a:br>
              <a:rPr lang="nb-NO" dirty="0"/>
            </a:br>
            <a:r>
              <a:rPr lang="nb-NO" dirty="0"/>
              <a:t>Funnene bidrar til å forstå de kognitive komponentene i de sosiale vanskene som karakteriserer barn med autisme. Funnene kan ha betydning for tiltak, og det er mulig at tiltak rettet mot å bedre de </a:t>
            </a:r>
            <a:r>
              <a:rPr lang="nb-NO" dirty="0" err="1"/>
              <a:t>metakognitive</a:t>
            </a:r>
            <a:r>
              <a:rPr lang="nb-NO" dirty="0"/>
              <a:t> eksekutive vanskene også vil føre til bedring av sosial funksjon hos disse barna.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4862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 nylig publisert studie fra Modum bad har sett</a:t>
            </a:r>
            <a:r>
              <a:rPr lang="nb-NO" baseline="0" dirty="0"/>
              <a:t> på drivere til depresjon og forsøkt å forklare prosessen med å utvikle depresjon finner at manglende mulighet til å påvirke omgivelsene, (lært hjelpeløshet) setter i gang grubling med negative tankemønster som fremmer opplevelsen av å være verdiløs og nedstemt, sammen svekket evne til regulere negative emosjoner som ubehag, tristhet, rastløshet, irritasjon, savn, </a:t>
            </a:r>
            <a:r>
              <a:rPr lang="nb-NO" baseline="0" dirty="0" err="1"/>
              <a:t>stres</a:t>
            </a:r>
            <a:r>
              <a:rPr lang="nb-NO" baseline="0" dirty="0"/>
              <a:t> sog </a:t>
            </a:r>
            <a:r>
              <a:rPr lang="nb-NO" baseline="0" dirty="0" err="1"/>
              <a:t>angst.sreguleringsvansker</a:t>
            </a:r>
            <a:r>
              <a:rPr lang="nb-NO" baseline="0" dirty="0"/>
              <a:t> som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5794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b-NO" altLang="nb-NO"/>
              <a:t>Utsagn fra elver med ASF eller deres foresatte.</a:t>
            </a:r>
          </a:p>
        </p:txBody>
      </p:sp>
      <p:sp>
        <p:nvSpPr>
          <p:cNvPr id="52228" name="Plassholder for lysbildenummer 3"/>
          <p:cNvSpPr txBox="1">
            <a:spLocks noGrp="1"/>
          </p:cNvSpPr>
          <p:nvPr/>
        </p:nvSpPr>
        <p:spPr bwMode="auto">
          <a:xfrm>
            <a:off x="3776867" y="9263815"/>
            <a:ext cx="2890665" cy="48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A20F94-A3A4-438B-ABF2-7F579B2D5F3F}" type="slidenum">
              <a:rPr lang="nb-NO" altLang="nb-NO">
                <a:latin typeface="Arial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nb-NO" altLang="nb-NO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Dette er utfordringene som elever med autismespekterforstyrrelser møter i skolen -</a:t>
            </a:r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 slik kan du hjelpe dem. Fagartikkel: Det som går automatisk for elever uten autismespekterforstyrrelser (ASF), kan være svært vanskelig for elever med ASF.</a:t>
            </a:r>
          </a:p>
          <a:p>
            <a:pPr fontAlgn="ctr"/>
            <a:r>
              <a:rPr lang="nb-NO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Veerle</a:t>
            </a:r>
            <a:r>
              <a:rPr lang="nb-NO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nb-NO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Garrels</a:t>
            </a:r>
            <a:r>
              <a:rPr lang="nb-NO" sz="1200" b="0" i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DOKTORGRADSSTIPENDIAT</a:t>
            </a:r>
            <a:r>
              <a:rPr lang="nb-NO" sz="1200" b="0" i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VED INSTITUTT FOR SPESIALPEDAGOGIKK VED UNIVERSITETET I OSLO</a:t>
            </a: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ctr"/>
            <a:r>
              <a:rPr lang="nb-NO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Marianne Halvorsen</a:t>
            </a:r>
            <a:r>
              <a:rPr lang="nb-NO" sz="1200" b="0" i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POST.DOC. OG NEVROPSYKOLOG VED BARNEHABILITERINGEN VED UNIVERSITETSSYKEHUSET I NORD-NORGE, TROMSØ. 2017 </a:t>
            </a:r>
            <a:r>
              <a:rPr lang="nb-NO" sz="1200" b="0" i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Utdanningsnytt</a:t>
            </a: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5459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894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10610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Vær varsom med å trekke raske konklusjoner. Forskning viser at foreldrene</a:t>
            </a:r>
            <a:r>
              <a:rPr lang="nb-NO" baseline="0" dirty="0"/>
              <a:t> mener at SVA skyldes skolefaktorer og lærerne mener at det er hjemmeforholdene. Det kan være en enkelt faktor, men ofte er det sammensatt. </a:t>
            </a:r>
          </a:p>
          <a:p>
            <a:endParaRPr lang="nb-NO" baseline="0" dirty="0"/>
          </a:p>
          <a:p>
            <a:r>
              <a:rPr lang="nb-NO" baseline="0" dirty="0"/>
              <a:t>Busstur, eksempel med T og låst dør, problemer på morgenen, faglig forstrekking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659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1219200"/>
            <a:ext cx="5853112" cy="32924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b-NO" altLang="nb-NO"/>
              <a:t>Stigma og marginalisering, ikke bli trodd på sine vansker og perspektiv er felles for selvrapportering og foreledrerapporter </a:t>
            </a:r>
          </a:p>
          <a:p>
            <a:r>
              <a:rPr lang="nb-NO" altLang="nb-NO"/>
              <a:t>Tiltak på 3 nivåer:</a:t>
            </a:r>
          </a:p>
          <a:p>
            <a:r>
              <a:rPr lang="nb-NO" altLang="nb-NO"/>
              <a:t>Universelle tiltak; gis til alle elever, for eksempel: skoleklima, hjem-skole samarbeid, overganger, fraværsregistrering, helsesøster, rådgiver etc.</a:t>
            </a:r>
          </a:p>
          <a:p>
            <a:r>
              <a:rPr lang="nb-NO" altLang="nb-NO"/>
              <a:t>Selektive tiltak; gis til risiko elever, for eksempel: noe av det samme men mer tilpasset den eleven, oppleve mestring og felleskap, tilhørighet til skolen, gode rutiner for lekser og døgnrytme.</a:t>
            </a:r>
          </a:p>
          <a:p>
            <a:r>
              <a:rPr lang="nb-NO" altLang="nb-NO"/>
              <a:t>Tiltak mot SVA: individuelle tiltak basert på bred kartlegging, inkl funksjonskartlegging, samordnet innsats, små steg, hyppig evaluering, alternative planer, planer for tilbakesteg. Tiltak rettet inn mot alle tre agenter, foreldremestring, lærermestring og elevmestring. </a:t>
            </a:r>
          </a:p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47108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3F8C39E8-2211-4798-B569-E1A81DF1EEB2}" type="slidenum">
              <a:rPr lang="nb-NO" altLang="nb-NO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21</a:t>
            </a:fld>
            <a:endParaRPr lang="nb-NO" altLang="nb-NO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Ingul og Eide peker særlig</a:t>
            </a:r>
            <a:r>
              <a:rPr lang="nb-NO" baseline="0" dirty="0"/>
              <a:t> på det relasjonelle aspektet, få eleven i tale og i førersetet.</a:t>
            </a:r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7756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3492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Innhente</a:t>
            </a:r>
            <a:r>
              <a:rPr lang="nb-NO" baseline="0" dirty="0"/>
              <a:t> informasjon fra eleven, foreldre og lærer.</a:t>
            </a:r>
          </a:p>
          <a:p>
            <a:endParaRPr lang="nb-NO" baseline="0" dirty="0"/>
          </a:p>
          <a:p>
            <a:r>
              <a:rPr lang="nb-NO" baseline="0" dirty="0"/>
              <a:t>HUSK mobbing og traumebehandling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27459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noen kan det være vanskelig å sette ord på hva det er som er vanskelig.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27270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1005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vet at psykososiale tiltak, kognitiv atferdsterapi</a:t>
            </a:r>
            <a:r>
              <a:rPr lang="nb-NO" baseline="0" dirty="0"/>
              <a:t> har vist lovende resultater </a:t>
            </a:r>
            <a:r>
              <a:rPr lang="nb-NO" baseline="0" dirty="0" err="1"/>
              <a:t>familietarapi</a:t>
            </a:r>
            <a:r>
              <a:rPr lang="nb-NO" baseline="0" dirty="0"/>
              <a:t>, veiledning til skolen om tilrettelegging.</a:t>
            </a:r>
          </a:p>
          <a:p>
            <a:r>
              <a:rPr lang="nb-NO" baseline="0" dirty="0"/>
              <a:t>Traumebehandling ved mobbing</a:t>
            </a:r>
          </a:p>
          <a:p>
            <a:r>
              <a:rPr lang="nb-NO" baseline="0" dirty="0"/>
              <a:t>Back 2 </a:t>
            </a:r>
            <a:r>
              <a:rPr lang="nb-NO" baseline="0" dirty="0" err="1"/>
              <a:t>school</a:t>
            </a:r>
            <a:r>
              <a:rPr lang="nb-NO" baseline="0" dirty="0"/>
              <a:t>, angst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5985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24458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751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FF05FE-4686-4401-8435-3184D20E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7481-F2F0-4B0E-9517-CA710FA1C080}" type="datetime1">
              <a:rPr lang="nb-NO" smtClean="0"/>
              <a:t>04.11.2022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E55D9E-DCCB-4C6A-B993-B4E34064E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73E658-A926-4C2C-98EE-AB70A1D0C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FA45D2A-9AD5-4FA0-8B4D-3F277D660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4348607" cy="119438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986C8ECE-38F8-4390-AC09-623FD14A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6" y="2978331"/>
            <a:ext cx="4348606" cy="1377423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CD529F53-5CF9-4D77-8899-65700A056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1" y="1"/>
            <a:ext cx="6095999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291855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23996-01F9-4EEA-981B-68A712C8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0283F9-D368-4D8F-819C-77462C0FE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2664B7-6862-408B-951D-49A1805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C812-C7ED-4BC1-822C-FCFD5914891E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1DD5C-45E3-4404-A55C-832AC494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C4A502-460D-4F71-8428-EEDDE35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464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09206446-CB37-4722-8983-CA4F998594A1}"/>
              </a:ext>
            </a:extLst>
          </p:cNvPr>
          <p:cNvSpPr/>
          <p:nvPr userDrawn="1"/>
        </p:nvSpPr>
        <p:spPr>
          <a:xfrm>
            <a:off x="0" y="0"/>
            <a:ext cx="12192000" cy="5939246"/>
          </a:xfrm>
          <a:prstGeom prst="rect">
            <a:avLst/>
          </a:prstGeom>
          <a:solidFill>
            <a:srgbClr val="004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81468-5577-42D9-A0A8-4290D116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AF5-A4C3-4B26-9C2B-812E9DBA50F4}" type="datetime1">
              <a:rPr lang="nb-NO" smtClean="0"/>
              <a:t>04.11.2022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83BBDC-8881-4C1C-BCD8-771B881A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56BF3E-7457-4DE2-9573-26DDB1BE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B49A3FFB-6076-1A41-984A-4C785448D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CD73630F-A3D6-904E-99E5-08307F87D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893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09206446-CB37-4722-8983-CA4F998594A1}"/>
              </a:ext>
            </a:extLst>
          </p:cNvPr>
          <p:cNvSpPr/>
          <p:nvPr userDrawn="1"/>
        </p:nvSpPr>
        <p:spPr>
          <a:xfrm>
            <a:off x="0" y="0"/>
            <a:ext cx="12192000" cy="5939246"/>
          </a:xfrm>
          <a:prstGeom prst="rect">
            <a:avLst/>
          </a:prstGeom>
          <a:solidFill>
            <a:srgbClr val="00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81468-5577-42D9-A0A8-4290D116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2E41-3E04-449A-A4BA-C62758EC131F}" type="datetime1">
              <a:rPr lang="nb-NO" smtClean="0"/>
              <a:t>04.11.2022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83BBDC-8881-4C1C-BCD8-771B881A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56BF3E-7457-4DE2-9573-26DDB1BE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4431F304-E76D-3146-964B-14DFE1E9A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4661CA4A-8E0E-8C49-BC3E-1A4B3C985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8472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81468-5577-42D9-A0A8-4290D116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9B5C8-FF13-4587-A819-828B318E2E18}" type="datetime1">
              <a:rPr lang="nb-NO" smtClean="0"/>
              <a:t>04.11.2022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83BBDC-8881-4C1C-BCD8-771B881A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56BF3E-7457-4DE2-9573-26DDB1BE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2">
            <a:extLst>
              <a:ext uri="{FF2B5EF4-FFF2-40B4-BE49-F238E27FC236}">
                <a16:creationId xmlns:a16="http://schemas.microsoft.com/office/drawing/2014/main" id="{0B3AA98A-AB8C-42AF-A30A-D209CA99F1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930537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7197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072502-4E4A-449F-AA2C-76A83E5B0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8B7CF3-00A0-472B-8D13-4F9BD4116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607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C8E5455-3D59-4FA3-A1BA-DEA033D3E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6607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81468-5577-42D9-A0A8-4290D116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B93-880A-4224-A008-485F5C1E1C50}" type="datetime1">
              <a:rPr lang="nb-NO" smtClean="0"/>
              <a:t>04.11.2022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83BBDC-8881-4C1C-BCD8-771B881A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56BF3E-7457-4DE2-9573-26DDB1BE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478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FC42E7-C7B6-4BB1-8678-1916449E1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8FC5351-58AB-4694-B2C5-C21BBC385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86BF-F3CF-4857-83E8-19D9AD1F6BE1}" type="datetime1">
              <a:rPr lang="nb-NO" smtClean="0"/>
              <a:t>04.11.2022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D0D3338-C838-4294-B690-189DBEA7A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64C9D0-EBD5-4D33-BD7B-CCF2F5E15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793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03B7481-3688-4B04-B67E-23B7FD9FE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340DE-34AD-4D99-B0A1-3988FCCF6842}" type="datetime1">
              <a:rPr lang="nb-NO" smtClean="0"/>
              <a:t>04.11.2022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F73DD26-4037-4A18-A05E-AA134B9DA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496E061-70AD-45E6-B695-FC98F9148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027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8D2398-FC0D-4E0C-B5AD-8C2E8FAF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6273202" cy="739264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8449673-CC7C-4DA6-A417-52E1BA9E8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5" y="2525486"/>
            <a:ext cx="6273201" cy="18302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78AE-9029-44F9-B72D-3D469434CB47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A87EF4F6-FD80-4958-8E24-E370421914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16983" y="1"/>
            <a:ext cx="3675017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82355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23996-01F9-4EEA-981B-68A712C8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0283F9-D368-4D8F-819C-77462C0FE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2664B7-6862-408B-951D-49A1805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3150-FC73-4676-BB92-F563001FCD8F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1DD5C-45E3-4404-A55C-832AC494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C4A502-460D-4F71-8428-EEDDE35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303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loverskrif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84C1D-B462-4ECB-8D5D-011AFECEED8D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AA9C0BB-5039-4A1C-947B-6743E2CBA5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16983" y="1"/>
            <a:ext cx="3675017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E30C9680-88E9-452A-BB51-C51AB99C3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6273202" cy="739264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B3484A42-984E-4758-86EA-2B21CC09A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5" y="2525486"/>
            <a:ext cx="6273201" cy="18302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703852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tel og innho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23996-01F9-4EEA-981B-68A712C8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0283F9-D368-4D8F-819C-77462C0FE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2664B7-6862-408B-951D-49A1805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E46FC-6B4E-46D1-A131-821B1DA4FA77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1DD5C-45E3-4404-A55C-832AC494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C4A502-460D-4F71-8428-EEDDE35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6593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845D4-C3BD-448E-8561-3BB5F3F670B0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3B4D85B6-5136-43C2-BCCA-FFE6137618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16983" y="1"/>
            <a:ext cx="3675017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CFEB4D9-AD72-4B60-95EB-31621B6E2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6273202" cy="739264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D57DF29E-3BF1-4C83-88E7-8D3E0A61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5" y="2525486"/>
            <a:ext cx="6273201" cy="18302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12339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tel og innho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23996-01F9-4EEA-981B-68A712C8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0283F9-D368-4D8F-819C-77462C0FE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2664B7-6862-408B-951D-49A1805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0896-72FF-49AF-A9A9-9BC6782C1474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1DD5C-45E3-4404-A55C-832AC494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C4A502-460D-4F71-8428-EEDDE35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3167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2DD4-77EC-4A51-9A62-17959005F704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3113684-BC8C-4B54-B1C4-2C234332B8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16983" y="1"/>
            <a:ext cx="3675017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BE7DA01-5E20-41BD-826E-7F3280029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6273202" cy="739264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A34D5D0D-229E-4AF7-928B-37C41B666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5" y="2525486"/>
            <a:ext cx="6273201" cy="18302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00006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tel og innho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23996-01F9-4EEA-981B-68A712C8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0283F9-D368-4D8F-819C-77462C0FE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2664B7-6862-408B-951D-49A1805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9777-4EE4-470C-95FC-2AC4A805042D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1DD5C-45E3-4404-A55C-832AC494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C4A502-460D-4F71-8428-EEDDE35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0886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772C-000B-435C-A74C-C33513F775CD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C4F0BCF0-D77D-4BAC-ACC6-E58E2771C8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16983" y="1"/>
            <a:ext cx="3675017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BA8BB17A-3886-437E-B029-FA39EB4C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6273202" cy="739264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FD7AEDA9-25F3-4EBC-AEFD-6D675442C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5" y="2525486"/>
            <a:ext cx="6273201" cy="18302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49582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tel og innho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23996-01F9-4EEA-981B-68A712C8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0283F9-D368-4D8F-819C-77462C0FE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2664B7-6862-408B-951D-49A1805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FE81-E5EC-4161-B2D0-0681F73BE7CE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1DD5C-45E3-4404-A55C-832AC494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C4A502-460D-4F71-8428-EEDDE35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3651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AD99-E65C-4F6B-9DF7-3E048956C54C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E431200A-E5F1-4F37-8164-2FFA693ECB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16983" y="1"/>
            <a:ext cx="3675017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D5AB19BB-2DBF-4D3A-8459-E3D69AC64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6273202" cy="739264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75FB2E99-4EC2-4268-AB1B-CDAADA5B0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5" y="2525486"/>
            <a:ext cx="6273201" cy="18302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3817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tel og innho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23996-01F9-4EEA-981B-68A712C8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0283F9-D368-4D8F-819C-77462C0FE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2664B7-6862-408B-951D-49A1805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3D55-E0A3-47C3-8061-D3C9767B56A1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1DD5C-45E3-4404-A55C-832AC494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C4A502-460D-4F71-8428-EEDDE35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2119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BB2-544C-4E0B-A820-ED858C388DA6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30BD98DE-0FE7-4EE7-BD09-E062E3DFF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16983" y="1"/>
            <a:ext cx="3675017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B23F4A9D-4298-4A99-BC78-A135ACB9E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6273202" cy="739264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55F2F4FF-176B-4A6C-93AD-E9D9F50C6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5" y="2525486"/>
            <a:ext cx="6273201" cy="18302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348890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tel og innho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23996-01F9-4EEA-981B-68A712C8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0283F9-D368-4D8F-819C-77462C0FE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2664B7-6862-408B-951D-49A1805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7DB73-B4CE-41E5-B28F-CFC198714932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1DD5C-45E3-4404-A55C-832AC494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C4A502-460D-4F71-8428-EEDDE35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94162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FA02-9DA0-49A8-B367-385C7DD4D9CC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9F6BAA13-0830-4EAC-B836-D5C1707063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16983" y="1"/>
            <a:ext cx="3675017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D51A3243-C799-46F9-AD23-9C216B888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6273202" cy="739264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27A667A7-0101-4FE5-B036-E06942A90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5" y="2525486"/>
            <a:ext cx="6273201" cy="18302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0378258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AAD4B-761C-49D7-9F0D-1CCDE04F84D3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B7FA2FC1-303A-41AE-893E-D166CE771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023F59A7-2729-4B8A-AAF9-7793D2677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3141881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A10BD-F9CE-4C91-863A-DE77D17AD949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8672E4AF-E70B-4478-86F5-CE8AE7E854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16983" y="1"/>
            <a:ext cx="3675017" cy="5928526"/>
          </a:xfrm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E4FBBD37-7F67-4259-B493-0B636DB82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26" y="1662031"/>
            <a:ext cx="6273202" cy="739264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5BA5566-A5E0-4321-B599-BEB03BF1E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25" y="2525486"/>
            <a:ext cx="6273201" cy="18302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213158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43E4-E664-4CE8-BE5A-BAE27B32040E}" type="datetime1">
              <a:rPr lang="nb-NO" smtClean="0"/>
              <a:t>04.11.2022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70DA433E-E19E-4759-8678-A4A2C1FDE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0C9783D8-1EF3-4B37-9ED6-215985DC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775370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097-B6A7-4262-B839-C0640C784FFF}" type="datetime1">
              <a:rPr lang="nb-NO" smtClean="0"/>
              <a:t>04.11.2022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E2FA-6BE2-4189-BD08-F3841CB5E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2145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003E55-923E-4ED4-9F67-05161D6C4BAB}" type="datetime1">
              <a:rPr lang="nb-NO" altLang="nb-NO" smtClean="0"/>
              <a:t>04.11.2022</a:t>
            </a:fld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Nasjonal kompetansetjeneste for utviklingshemning og psykisk helse                                             Ellen Kathrine Munkhaugen 2020</a:t>
            </a:r>
          </a:p>
        </p:txBody>
      </p:sp>
    </p:spTree>
    <p:extLst>
      <p:ext uri="{BB962C8B-B14F-4D97-AF65-F5344CB8AC3E}">
        <p14:creationId xmlns:p14="http://schemas.microsoft.com/office/powerpoint/2010/main" val="61682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3F13CE7-7E72-49FD-9179-672195AA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C6E529-3426-4CD8-8DE8-704A00260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05DCFF-9452-43CA-A8F2-63B746EF63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0593" y="6292742"/>
            <a:ext cx="1200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004A93"/>
                </a:solidFill>
              </a:defRPr>
            </a:lvl1pPr>
          </a:lstStyle>
          <a:p>
            <a:fld id="{0E012D92-36F0-47F1-8BE5-0AD4361B3913}" type="datetime1">
              <a:rPr lang="nb-NO" smtClean="0"/>
              <a:t>04.11.2022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F726A0-91AD-490D-8F7E-2F883D0BD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3500" y="6292742"/>
            <a:ext cx="6208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04A93"/>
                </a:solidFill>
              </a:defRPr>
            </a:lvl1pPr>
          </a:lstStyle>
          <a:p>
            <a:r>
              <a:rPr lang="nb-NO"/>
              <a:t>Nasjonal kompetansetjeneste for utviklingshemning og psykisk helse                                             Ellen Kathrine Munkhaugen 2020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EDB195-5C8F-492E-BE84-4A9C1B3F7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74303" y="6292742"/>
            <a:ext cx="8590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004A93"/>
                </a:solidFill>
              </a:defRPr>
            </a:lvl1pPr>
          </a:lstStyle>
          <a:p>
            <a:fld id="{06668B70-52D5-4929-987C-994778F03EBF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DEDE010E-7568-42CB-990A-AAD7ACCD914C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35" y="6292868"/>
            <a:ext cx="1698307" cy="36043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7BE4884A-7C66-4471-9DC2-28A0785C029A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486" y="6256460"/>
            <a:ext cx="474315" cy="41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5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71" r:id="rId4"/>
    <p:sldLayoutId id="2147483672" r:id="rId5"/>
    <p:sldLayoutId id="2147483670" r:id="rId6"/>
    <p:sldLayoutId id="2147483654" r:id="rId7"/>
    <p:sldLayoutId id="2147483655" r:id="rId8"/>
    <p:sldLayoutId id="2147483651" r:id="rId9"/>
    <p:sldLayoutId id="2147483674" r:id="rId10"/>
    <p:sldLayoutId id="2147483660" r:id="rId11"/>
    <p:sldLayoutId id="2147483675" r:id="rId12"/>
    <p:sldLayoutId id="2147483661" r:id="rId13"/>
    <p:sldLayoutId id="2147483676" r:id="rId14"/>
    <p:sldLayoutId id="2147483673" r:id="rId15"/>
    <p:sldLayoutId id="2147483677" r:id="rId16"/>
    <p:sldLayoutId id="2147483664" r:id="rId17"/>
    <p:sldLayoutId id="2147483678" r:id="rId18"/>
    <p:sldLayoutId id="2147483665" r:id="rId19"/>
    <p:sldLayoutId id="2147483679" r:id="rId20"/>
    <p:sldLayoutId id="2147483666" r:id="rId21"/>
    <p:sldLayoutId id="2147483680" r:id="rId22"/>
    <p:sldLayoutId id="2147483667" r:id="rId23"/>
    <p:sldLayoutId id="2147483681" r:id="rId24"/>
    <p:sldLayoutId id="2147483668" r:id="rId25"/>
    <p:sldLayoutId id="2147483682" r:id="rId26"/>
    <p:sldLayoutId id="2147483683" r:id="rId27"/>
    <p:sldLayoutId id="2147483684" r:id="rId2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4A93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llmun@ous-hf.no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slo-universitetssykehus.no/fag-og-forskning/nasjonale-og-regionale-tjenester/nasjonal-kompetansetjeneste-for-utviklingshemning-og-psykisk-helse" TargetMode="External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ub.dialogapi.no/s/bcd999cd-e884-47dd-bdd2-07bb2f85d2ba" TargetMode="External"/><Relationship Id="rId5" Type="http://schemas.openxmlformats.org/officeDocument/2006/relationships/hyperlink" Target="mailto:NKUP@ous-hf.no" TargetMode="External"/><Relationship Id="rId4" Type="http://schemas.openxmlformats.org/officeDocument/2006/relationships/hyperlink" Target="http://www.facebook.com/NasjonalKUP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EYKFw6nbo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gog.malmo.se/2017/03/23/ta-hjalp-av-de-sju-fragorna-med-bildstod-for-okad-studiero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sykologisk.no/2020/05/de-forste-tegnene-pa-skolevegrin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agelungen.com/enheter/stockholm-hemmasittarprogrammet-hsp/" TargetMode="Externa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hyperlink" Target="https://www.lidingo.se/toppmeny/barnutbildning/stodtillbarnochelever/okadskolnarvaro.4.3d9bae7815386492125c63d.html" TargetMode="External"/><Relationship Id="rId4" Type="http://schemas.openxmlformats.org/officeDocument/2006/relationships/hyperlink" Target="https://www.baerum.kommune.no/tjenester/skole/trygt-skolemilj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904" y="0"/>
            <a:ext cx="8210096" cy="5861046"/>
          </a:xfrm>
        </p:spPr>
      </p:pic>
      <p:sp>
        <p:nvSpPr>
          <p:cNvPr id="5" name="TekstSylinder 4"/>
          <p:cNvSpPr txBox="1"/>
          <p:nvPr/>
        </p:nvSpPr>
        <p:spPr>
          <a:xfrm>
            <a:off x="677636" y="636814"/>
            <a:ext cx="6681637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SKOLEVEGRINGSATFERD</a:t>
            </a:r>
          </a:p>
          <a:p>
            <a:endParaRPr lang="nb-NO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nb-NO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nb-NO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b-NO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Ellen K Munkhaugen</a:t>
            </a:r>
          </a:p>
          <a:p>
            <a:r>
              <a:rPr lang="nb-NO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ellmun@ous-hf.no</a:t>
            </a:r>
            <a:endParaRPr lang="nb-NO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nb-NO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nb-NO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356471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AEC859-E1BD-4844-BEBF-9F7D63DA4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995" y="215617"/>
            <a:ext cx="4348607" cy="1194380"/>
          </a:xfrm>
        </p:spPr>
        <p:txBody>
          <a:bodyPr>
            <a:normAutofit fontScale="90000"/>
          </a:bodyPr>
          <a:lstStyle/>
          <a:p>
            <a:r>
              <a:rPr lang="nb-NO" dirty="0"/>
              <a:t>Nasjonal kompetansetjeneste for utviklingshemning og psykisk helse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13B5EB7-893F-4352-9F3C-A08824330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644" y="2477193"/>
            <a:ext cx="4703826" cy="3168100"/>
          </a:xfrm>
        </p:spPr>
        <p:txBody>
          <a:bodyPr>
            <a:normAutofit fontScale="92500" lnSpcReduction="20000"/>
          </a:bodyPr>
          <a:lstStyle/>
          <a:p>
            <a:r>
              <a:rPr lang="en-GB" altLang="nb-NO" dirty="0">
                <a:hlinkClick r:id="rId3"/>
              </a:rPr>
              <a:t>nkup.no</a:t>
            </a:r>
            <a:endParaRPr lang="en-GB" altLang="nb-NO" dirty="0"/>
          </a:p>
          <a:p>
            <a:endParaRPr lang="nb-NO" altLang="nb-NO" dirty="0"/>
          </a:p>
          <a:p>
            <a:r>
              <a:rPr lang="nb-NO" altLang="nb-NO" dirty="0">
                <a:hlinkClick r:id="rId4"/>
              </a:rPr>
              <a:t>www.facebook.com/NasjonalKUP</a:t>
            </a:r>
            <a:endParaRPr lang="nb-NO" altLang="nb-NO" dirty="0"/>
          </a:p>
          <a:p>
            <a:endParaRPr lang="nb-NO" altLang="nb-NO" dirty="0"/>
          </a:p>
          <a:p>
            <a:r>
              <a:rPr lang="nb-NO" altLang="nb-NO" dirty="0">
                <a:hlinkClick r:id="rId5"/>
              </a:rPr>
              <a:t>NKUP@ous-hf.no</a:t>
            </a:r>
            <a:endParaRPr lang="nb-NO" altLang="nb-NO" dirty="0"/>
          </a:p>
          <a:p>
            <a:endParaRPr lang="nb-NO" altLang="nb-NO" dirty="0"/>
          </a:p>
          <a:p>
            <a:r>
              <a:rPr lang="nb-NO" altLang="nb-NO" dirty="0"/>
              <a:t>Registrer deg for å motta vårt nyhetsbrev: </a:t>
            </a:r>
            <a:r>
              <a:rPr lang="nb-NO" u="sng" dirty="0">
                <a:hlinkClick r:id="rId6"/>
              </a:rPr>
              <a:t>Motta vårt nyhetsbrev (dialogapi.no)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8" name="Plassholder for bilde 9"/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2" r="157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61931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</a:rPr>
              <a:t>Interesse for feltet</a:t>
            </a:r>
            <a:endParaRPr lang="nb-NO" altLang="nb-NO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313411"/>
            <a:ext cx="10515600" cy="417298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dirty="0">
                <a:latin typeface="Cambria" panose="02040503050406030204" pitchFamily="18" charset="0"/>
              </a:rPr>
              <a:t>Gjennom arbeid i knutepunkt for samhandling og mekling</a:t>
            </a:r>
          </a:p>
          <a:p>
            <a:pPr>
              <a:defRPr/>
            </a:pPr>
            <a:r>
              <a:rPr lang="nb-NO" dirty="0">
                <a:latin typeface="Cambria" panose="02040503050406030204" pitchFamily="18" charset="0"/>
              </a:rPr>
              <a:t>Gjennomført et </a:t>
            </a:r>
            <a:r>
              <a:rPr lang="nb-NO" dirty="0" err="1">
                <a:latin typeface="Cambria" panose="02040503050406030204" pitchFamily="18" charset="0"/>
              </a:rPr>
              <a:t>Phd</a:t>
            </a:r>
            <a:r>
              <a:rPr lang="nb-NO" dirty="0">
                <a:latin typeface="Cambria" panose="02040503050406030204" pitchFamily="18" charset="0"/>
              </a:rPr>
              <a:t> studie om skolevegringsatferd hos elever med ASF. </a:t>
            </a:r>
          </a:p>
          <a:p>
            <a:pPr>
              <a:defRPr/>
            </a:pPr>
            <a:r>
              <a:rPr lang="nb-NO" dirty="0">
                <a:latin typeface="Cambria" panose="02040503050406030204" pitchFamily="18" charset="0"/>
              </a:rPr>
              <a:t>«Tilbake til skolen». En pilot studie om utprøving av en manual for kartlegging og behandling av skolevegingsatferd, «</a:t>
            </a:r>
            <a:r>
              <a:rPr lang="nb-NO" dirty="0" err="1">
                <a:latin typeface="Cambria" panose="02040503050406030204" pitchFamily="18" charset="0"/>
              </a:rPr>
              <a:t>hemsittareprogrammet</a:t>
            </a:r>
            <a:r>
              <a:rPr lang="nb-NO" dirty="0">
                <a:latin typeface="Cambria" panose="02040503050406030204" pitchFamily="18" charset="0"/>
              </a:rPr>
              <a:t>».</a:t>
            </a:r>
          </a:p>
          <a:p>
            <a:pPr>
              <a:defRPr/>
            </a:pPr>
            <a:r>
              <a:rPr lang="nb-NO" dirty="0">
                <a:latin typeface="Cambria" panose="02040503050406030204" pitchFamily="18" charset="0"/>
              </a:rPr>
              <a:t>Veileder på et </a:t>
            </a:r>
            <a:r>
              <a:rPr lang="nb-NO" dirty="0" err="1">
                <a:latin typeface="Cambria" panose="02040503050406030204" pitchFamily="18" charset="0"/>
              </a:rPr>
              <a:t>Phd</a:t>
            </a:r>
            <a:r>
              <a:rPr lang="nb-NO" dirty="0">
                <a:latin typeface="Cambria" panose="02040503050406030204" pitchFamily="18" charset="0"/>
              </a:rPr>
              <a:t> studie om implementering av et program for elever med problematisk skolefravær i grunnskolen.</a:t>
            </a:r>
          </a:p>
          <a:p>
            <a:pPr>
              <a:defRPr/>
            </a:pPr>
            <a:r>
              <a:rPr lang="nb-NO" dirty="0">
                <a:latin typeface="Cambria" panose="02040503050406030204" pitchFamily="18" charset="0"/>
              </a:rPr>
              <a:t>Deltar i et nasjonalt og internasjonalt nettverk om skolefravær.</a:t>
            </a:r>
          </a:p>
          <a:p>
            <a:pPr>
              <a:defRPr/>
            </a:pPr>
            <a:endParaRPr lang="nb-NO" dirty="0">
              <a:latin typeface="Cambria" panose="02040503050406030204" pitchFamily="18" charset="0"/>
            </a:endParaRPr>
          </a:p>
          <a:p>
            <a:pPr>
              <a:defRPr/>
            </a:pPr>
            <a:endParaRPr lang="nb-NO" dirty="0"/>
          </a:p>
          <a:p>
            <a:pPr marL="0" indent="0">
              <a:buFontTx/>
              <a:buNone/>
              <a:defRPr/>
            </a:pPr>
            <a:endParaRPr lang="nb-NO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169735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Max </a:t>
            </a:r>
            <a:r>
              <a:rPr lang="nb-NO" dirty="0" err="1">
                <a:hlinkClick r:id="rId3"/>
              </a:rPr>
              <a:t>Explains</a:t>
            </a:r>
            <a:r>
              <a:rPr lang="nb-NO" dirty="0">
                <a:hlinkClick r:id="rId3"/>
              </a:rPr>
              <a:t> </a:t>
            </a:r>
            <a:r>
              <a:rPr lang="nb-NO" dirty="0" err="1">
                <a:hlinkClick r:id="rId3"/>
              </a:rPr>
              <a:t>Aspergers</a:t>
            </a:r>
            <a:r>
              <a:rPr lang="nb-NO" dirty="0">
                <a:hlinkClick r:id="rId3"/>
              </a:rPr>
              <a:t> </a:t>
            </a:r>
            <a:r>
              <a:rPr lang="nb-NO" dirty="0" err="1">
                <a:hlinkClick r:id="rId3"/>
              </a:rPr>
              <a:t>Syndrome</a:t>
            </a:r>
            <a:r>
              <a:rPr lang="nb-NO" dirty="0">
                <a:hlinkClick r:id="rId3"/>
              </a:rPr>
              <a:t> – </a:t>
            </a:r>
            <a:r>
              <a:rPr lang="nb-NO" dirty="0" err="1">
                <a:hlinkClick r:id="rId3"/>
              </a:rPr>
              <a:t>YouTube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130003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</a:rPr>
              <a:t>Et fenomen med mange navn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512917"/>
            <a:ext cx="10515600" cy="3973484"/>
          </a:xfrm>
        </p:spPr>
        <p:txBody>
          <a:bodyPr/>
          <a:lstStyle/>
          <a:p>
            <a:pPr marL="0" indent="0">
              <a:buNone/>
            </a:pPr>
            <a:endParaRPr lang="nb-NO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  <p:sp>
        <p:nvSpPr>
          <p:cNvPr id="7" name="Rektangel 6"/>
          <p:cNvSpPr/>
          <p:nvPr/>
        </p:nvSpPr>
        <p:spPr>
          <a:xfrm rot="433071">
            <a:off x="1181378" y="2732682"/>
            <a:ext cx="278005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skolefobi</a:t>
            </a:r>
            <a:endParaRPr lang="nb-NO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Rektangel 7"/>
          <p:cNvSpPr/>
          <p:nvPr/>
        </p:nvSpPr>
        <p:spPr>
          <a:xfrm rot="20591857">
            <a:off x="997759" y="3210123"/>
            <a:ext cx="7485383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</a:t>
            </a:r>
            <a:r>
              <a:rPr lang="nb-NO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roblematisk skolefravær</a:t>
            </a:r>
          </a:p>
        </p:txBody>
      </p:sp>
      <p:sp>
        <p:nvSpPr>
          <p:cNvPr id="10" name="Rektangel 9"/>
          <p:cNvSpPr/>
          <p:nvPr/>
        </p:nvSpPr>
        <p:spPr>
          <a:xfrm rot="330191">
            <a:off x="7248830" y="3678459"/>
            <a:ext cx="377321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skolevegring</a:t>
            </a:r>
          </a:p>
        </p:txBody>
      </p:sp>
      <p:sp>
        <p:nvSpPr>
          <p:cNvPr id="12" name="Rektangel 11"/>
          <p:cNvSpPr/>
          <p:nvPr/>
        </p:nvSpPr>
        <p:spPr>
          <a:xfrm>
            <a:off x="1708648" y="1600667"/>
            <a:ext cx="1657377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skulk</a:t>
            </a:r>
          </a:p>
        </p:txBody>
      </p:sp>
      <p:sp>
        <p:nvSpPr>
          <p:cNvPr id="15" name="Rektangel 14"/>
          <p:cNvSpPr/>
          <p:nvPr/>
        </p:nvSpPr>
        <p:spPr>
          <a:xfrm>
            <a:off x="2577412" y="4613568"/>
            <a:ext cx="6041527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ufrivillig skolefravær</a:t>
            </a:r>
          </a:p>
        </p:txBody>
      </p:sp>
      <p:sp>
        <p:nvSpPr>
          <p:cNvPr id="17" name="Rektangel 16"/>
          <p:cNvSpPr/>
          <p:nvPr/>
        </p:nvSpPr>
        <p:spPr>
          <a:xfrm>
            <a:off x="5076408" y="1591567"/>
            <a:ext cx="5789983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skolevegringsatferd</a:t>
            </a:r>
          </a:p>
        </p:txBody>
      </p:sp>
    </p:spTree>
    <p:extLst>
      <p:ext uri="{BB962C8B-B14F-4D97-AF65-F5344CB8AC3E}">
        <p14:creationId xmlns:p14="http://schemas.microsoft.com/office/powerpoint/2010/main" val="2335745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nb-NO" sz="4800" b="0" dirty="0">
                <a:latin typeface="Verdana" panose="020B0604030504040204" pitchFamily="34" charset="0"/>
                <a:ea typeface="Verdana" panose="020B0604030504040204" pitchFamily="34" charset="0"/>
              </a:rPr>
              <a:t>«Den onde sirkelen ved </a:t>
            </a:r>
            <a:r>
              <a:rPr lang="nb-NO" sz="4800" b="0" dirty="0" err="1">
                <a:latin typeface="Verdana" panose="020B0604030504040204" pitchFamily="34" charset="0"/>
                <a:ea typeface="Verdana" panose="020B0604030504040204" pitchFamily="34" charset="0"/>
              </a:rPr>
              <a:t>fravær»</a:t>
            </a:r>
            <a:r>
              <a:rPr lang="nb-NO" sz="900" b="0" dirty="0" err="1">
                <a:latin typeface="Verdana" panose="020B0604030504040204" pitchFamily="34" charset="0"/>
                <a:ea typeface="Verdana" panose="020B0604030504040204" pitchFamily="34" charset="0"/>
              </a:rPr>
              <a:t>Thambirajah</a:t>
            </a:r>
            <a:r>
              <a:rPr lang="nb-NO" sz="900" b="0" dirty="0">
                <a:latin typeface="Verdana" panose="020B0604030504040204" pitchFamily="34" charset="0"/>
                <a:ea typeface="Verdana" panose="020B0604030504040204" pitchFamily="34" charset="0"/>
              </a:rPr>
              <a:t> et al. (2008)</a:t>
            </a:r>
          </a:p>
        </p:txBody>
      </p:sp>
      <p:sp>
        <p:nvSpPr>
          <p:cNvPr id="29699" name="Plassholder for innhold 2"/>
          <p:cNvSpPr>
            <a:spLocks noGrp="1"/>
          </p:cNvSpPr>
          <p:nvPr>
            <p:ph idx="4294967295"/>
          </p:nvPr>
        </p:nvSpPr>
        <p:spPr>
          <a:xfrm>
            <a:off x="0" y="1341439"/>
            <a:ext cx="10972800" cy="43465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nb-NO" altLang="nb-NO" sz="2400" dirty="0"/>
          </a:p>
          <a:p>
            <a:pPr marL="0" indent="0" eaLnBrk="1" hangingPunct="1">
              <a:buFont typeface="Arial" charset="0"/>
              <a:buNone/>
            </a:pPr>
            <a:endParaRPr lang="nb-NO" altLang="nb-NO" sz="2400" dirty="0"/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81" y="1119673"/>
            <a:ext cx="9664309" cy="4779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239492368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Skolevegringsatferds kontinuum </a:t>
            </a:r>
            <a:br>
              <a:rPr 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nb-NO" altLang="nb-NO" sz="1200" dirty="0"/>
              <a:t>(Basert på </a:t>
            </a:r>
            <a:r>
              <a:rPr lang="nb-NO" altLang="nb-NO" sz="1200" dirty="0" err="1"/>
              <a:t>Kearney</a:t>
            </a:r>
            <a:r>
              <a:rPr lang="nb-NO" altLang="nb-NO" sz="1200" dirty="0"/>
              <a:t> &amp; </a:t>
            </a:r>
            <a:r>
              <a:rPr lang="nb-NO" altLang="nb-NO" sz="1200" dirty="0" err="1"/>
              <a:t>Silvermann</a:t>
            </a:r>
            <a:r>
              <a:rPr lang="nb-NO" altLang="nb-NO" sz="1200" dirty="0"/>
              <a:t>, 1994)</a:t>
            </a:r>
            <a:endParaRPr lang="nb-NO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940641"/>
              </p:ext>
            </p:extLst>
          </p:nvPr>
        </p:nvGraphicFramePr>
        <p:xfrm>
          <a:off x="555171" y="1216479"/>
          <a:ext cx="11209565" cy="4465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3202512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nb-NO" sz="4000" b="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Skolevegringatferdens</a:t>
            </a:r>
            <a:r>
              <a:rPr lang="nb-NO" sz="40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funksjon</a:t>
            </a:r>
            <a:br>
              <a:rPr lang="nb-NO" sz="40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nb-NO" sz="1300" b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(Oversikt basert på </a:t>
            </a:r>
            <a:r>
              <a:rPr lang="nb-NO" sz="1300" b="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Kearney</a:t>
            </a:r>
            <a:r>
              <a:rPr lang="nb-NO" sz="1300" b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(2001),</a:t>
            </a:r>
            <a:r>
              <a:rPr lang="da-DK" sz="1300" b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av  Anette Ruud, Sarpsborg PPT, 2016)</a:t>
            </a:r>
            <a:br>
              <a:rPr lang="nb-NO" sz="1300" b="0" dirty="0">
                <a:solidFill>
                  <a:prstClr val="black"/>
                </a:solidFill>
              </a:rPr>
            </a:br>
            <a:br>
              <a:rPr lang="nb-NO" sz="40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b-NO" sz="40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>
          <a:xfrm>
            <a:off x="609600" y="1484786"/>
            <a:ext cx="5386917" cy="432047"/>
          </a:xfrm>
        </p:spPr>
        <p:txBody>
          <a:bodyPr>
            <a:normAutofit/>
          </a:bodyPr>
          <a:lstStyle/>
          <a:p>
            <a:r>
              <a:rPr lang="nb-NO" b="0" dirty="0"/>
              <a:t>Fire undergrupper: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623392" y="1497514"/>
            <a:ext cx="11151029" cy="4065315"/>
          </a:xfrm>
          <a:ln w="28575">
            <a:solidFill>
              <a:srgbClr val="00B050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600" dirty="0"/>
              <a:t>Unngå negative </a:t>
            </a:r>
          </a:p>
          <a:p>
            <a:pPr marL="0" indent="0">
              <a:buNone/>
            </a:pPr>
            <a:r>
              <a:rPr lang="nb-NO" sz="2600" dirty="0"/>
              <a:t>opplevelser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r>
              <a:rPr lang="nb-NO" sz="7100" dirty="0"/>
              <a:t>  </a:t>
            </a:r>
            <a:r>
              <a:rPr lang="nb-NO" sz="7100" dirty="0">
                <a:solidFill>
                  <a:srgbClr val="00B050"/>
                </a:solidFill>
              </a:rPr>
              <a:t>÷</a:t>
            </a:r>
            <a:endParaRPr lang="nb-NO" sz="12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600" dirty="0"/>
              <a:t>Oppnå positive </a:t>
            </a:r>
          </a:p>
          <a:p>
            <a:pPr marL="0" indent="0">
              <a:buNone/>
            </a:pPr>
            <a:r>
              <a:rPr lang="nb-NO" sz="2600" dirty="0"/>
              <a:t>opplevelser</a:t>
            </a:r>
          </a:p>
          <a:p>
            <a:pPr marL="0" indent="0">
              <a:buNone/>
            </a:pPr>
            <a:r>
              <a:rPr lang="nb-NO" sz="6600" dirty="0"/>
              <a:t>  </a:t>
            </a:r>
            <a:r>
              <a:rPr lang="nb-NO" sz="6600" dirty="0">
                <a:solidFill>
                  <a:srgbClr val="00B050"/>
                </a:solidFill>
              </a:rPr>
              <a:t>+</a:t>
            </a:r>
          </a:p>
          <a:p>
            <a:pPr marL="0" indent="0">
              <a:buNone/>
            </a:pPr>
            <a:endParaRPr lang="nb-NO" sz="1100" dirty="0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4"/>
          </p:nvPr>
        </p:nvSpPr>
        <p:spPr>
          <a:xfrm>
            <a:off x="4079777" y="1950301"/>
            <a:ext cx="7502624" cy="384929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nb-NO" sz="2000" dirty="0"/>
              <a:t>Unngå stimuli som vekker generell negativ affekt eller ubehag.</a:t>
            </a:r>
          </a:p>
          <a:p>
            <a:pPr marL="0" indent="0">
              <a:buNone/>
            </a:pPr>
            <a:endParaRPr lang="nb-NO" sz="1000" dirty="0"/>
          </a:p>
          <a:p>
            <a:pPr marL="457200" indent="-457200">
              <a:buAutoNum type="arabicPeriod" startAt="2"/>
            </a:pPr>
            <a:r>
              <a:rPr lang="nb-NO" sz="2000" dirty="0"/>
              <a:t>Unngå ubehagelige sosiale situasjoner eller evalueringssituasjoner.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457200" indent="-457200">
              <a:buAutoNum type="arabicPeriod" startAt="3"/>
            </a:pPr>
            <a:r>
              <a:rPr lang="nb-NO" sz="2000" dirty="0"/>
              <a:t>Oppnå oppmerksomhet fra foreldre eller viktige    andre.</a:t>
            </a:r>
          </a:p>
          <a:p>
            <a:pPr marL="457200" indent="-457200">
              <a:buAutoNum type="arabicPeriod" startAt="3"/>
            </a:pPr>
            <a:endParaRPr lang="nb-NO" sz="1000" dirty="0"/>
          </a:p>
          <a:p>
            <a:pPr marL="457200" indent="-457200">
              <a:buAutoNum type="arabicPeriod" startAt="3"/>
            </a:pPr>
            <a:r>
              <a:rPr lang="nb-NO" sz="2000" dirty="0"/>
              <a:t>Oppnå goder utenfor skolen.</a:t>
            </a:r>
          </a:p>
          <a:p>
            <a:pPr marL="457200" indent="-457200">
              <a:buAutoNum type="arabicPeriod" startAt="2"/>
            </a:pPr>
            <a:endParaRPr lang="nb-NO" sz="2000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2925076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b-NO" altLang="nb-NO" sz="40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Forekomst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24643"/>
            <a:ext cx="10515600" cy="4261757"/>
          </a:xfrm>
        </p:spPr>
        <p:txBody>
          <a:bodyPr/>
          <a:lstStyle/>
          <a:p>
            <a:pPr eaLnBrk="1" hangingPunct="1"/>
            <a:endParaRPr lang="en-US" altLang="ja-JP" sz="3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eaLnBrk="1" hangingPunct="1"/>
            <a:r>
              <a:rPr lang="en-US" altLang="ja-JP" sz="3200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Havik</a:t>
            </a:r>
            <a:r>
              <a:rPr lang="en-US" altLang="ja-JP" sz="3200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en-US" altLang="ja-JP" sz="3200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mfl</a:t>
            </a:r>
            <a:r>
              <a:rPr lang="en-US" altLang="ja-JP" sz="3200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 (2014) 7.5 % (6 – 10 </a:t>
            </a:r>
            <a:r>
              <a:rPr lang="en-US" altLang="ja-JP" sz="3200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trinn</a:t>
            </a:r>
            <a:r>
              <a:rPr lang="en-US" altLang="ja-JP" sz="3200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  <a:p>
            <a:pPr eaLnBrk="1" hangingPunct="1"/>
            <a:r>
              <a:rPr lang="en-US" altLang="ja-JP" sz="3200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Ingul, </a:t>
            </a:r>
            <a:r>
              <a:rPr lang="en-US" altLang="ja-JP" sz="3200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mfl</a:t>
            </a:r>
            <a:r>
              <a:rPr lang="en-US" altLang="ja-JP" sz="3200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 (2012) 10.5 % </a:t>
            </a:r>
            <a:r>
              <a:rPr lang="en-US" altLang="ja-JP" sz="3200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av</a:t>
            </a:r>
            <a:r>
              <a:rPr lang="en-US" altLang="ja-JP" sz="3200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ja-JP" sz="3200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elever</a:t>
            </a:r>
            <a:r>
              <a:rPr lang="en-US" altLang="ja-JP" sz="3200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ja-JP" sz="3200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i</a:t>
            </a:r>
            <a:r>
              <a:rPr lang="en-US" altLang="ja-JP" sz="3200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VGS</a:t>
            </a:r>
          </a:p>
          <a:p>
            <a:pPr eaLnBrk="1" hangingPunct="1"/>
            <a:r>
              <a:rPr lang="en-US" altLang="ja-JP" sz="32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Kurita, (1991) 27%(40%) </a:t>
            </a:r>
          </a:p>
          <a:p>
            <a:pPr eaLnBrk="1" hangingPunct="1"/>
            <a:r>
              <a:rPr lang="en-US" altLang="ja-JP" sz="32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Munkhaugen, </a:t>
            </a:r>
            <a:r>
              <a:rPr lang="en-US" altLang="ja-JP" sz="32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mfl</a:t>
            </a:r>
            <a:r>
              <a:rPr lang="en-US" altLang="ja-JP" sz="32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. (2017) 7.1% </a:t>
            </a:r>
            <a:r>
              <a:rPr lang="en-US" altLang="ja-JP" sz="32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og</a:t>
            </a:r>
            <a:r>
              <a:rPr lang="en-US" altLang="ja-JP" sz="32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53 % </a:t>
            </a:r>
            <a:r>
              <a:rPr lang="en-US" altLang="ja-JP" sz="32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elever</a:t>
            </a:r>
            <a:r>
              <a:rPr lang="en-US" altLang="ja-JP" sz="32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ASD </a:t>
            </a:r>
          </a:p>
          <a:p>
            <a:pPr eaLnBrk="1" hangingPunct="1"/>
            <a:r>
              <a:rPr lang="en-US" altLang="ja-JP" sz="32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Totsika</a:t>
            </a:r>
            <a:r>
              <a:rPr lang="en-US" altLang="ja-JP" sz="32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en-US" altLang="ja-JP" sz="32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mfl</a:t>
            </a:r>
            <a:r>
              <a:rPr lang="en-US" altLang="ja-JP" sz="32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. (2020), 43 %</a:t>
            </a:r>
          </a:p>
          <a:p>
            <a:pPr marL="0" indent="0" eaLnBrk="1" hangingPunct="1">
              <a:buNone/>
            </a:pPr>
            <a:endParaRPr lang="en-US" altLang="ja-JP" sz="3200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3033259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Sensitivt\Forskning01\2011-4144_Skolevegring\Skolevegring\illustrasjonene\står i døråpninge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563336"/>
            <a:ext cx="3956629" cy="524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lassholder for innhold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238" y="595991"/>
            <a:ext cx="6267180" cy="4474032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2758031" y="685799"/>
            <a:ext cx="30655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BARNETRINN</a:t>
            </a:r>
          </a:p>
          <a:p>
            <a:r>
              <a:rPr lang="nb-NO" sz="3200" dirty="0"/>
              <a:t>85 % VEGRING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5823612" y="685799"/>
            <a:ext cx="3695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UNGDOMSTRINN</a:t>
            </a:r>
          </a:p>
          <a:p>
            <a:r>
              <a:rPr lang="nb-NO" sz="3200" dirty="0"/>
              <a:t>65 % FRAVÆR</a:t>
            </a: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3723500" y="2427316"/>
            <a:ext cx="3724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6000" dirty="0">
                <a:solidFill>
                  <a:srgbClr val="FF0000"/>
                </a:solidFill>
              </a:rPr>
              <a:t>53 %</a:t>
            </a:r>
          </a:p>
        </p:txBody>
      </p:sp>
    </p:spTree>
    <p:extLst>
      <p:ext uri="{BB962C8B-B14F-4D97-AF65-F5344CB8AC3E}">
        <p14:creationId xmlns:p14="http://schemas.microsoft.com/office/powerpoint/2010/main" val="3341297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582885" cy="1162050"/>
          </a:xfrm>
        </p:spPr>
        <p:txBody>
          <a:bodyPr>
            <a:normAutofit/>
          </a:bodyPr>
          <a:lstStyle/>
          <a:p>
            <a:r>
              <a:rPr lang="nb-NO" sz="2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Assosierte tilstander til SVA hos elevene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PSYKOSOMATISK</a:t>
            </a:r>
          </a:p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ANGST</a:t>
            </a:r>
          </a:p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DEPRESJON</a:t>
            </a:r>
          </a:p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OPPOSISJONELL ATFERDS-FORSTYRRELSE</a:t>
            </a:r>
          </a:p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RELASJONELLE VANSKER</a:t>
            </a:r>
          </a:p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SØVN VANSKER</a:t>
            </a:r>
          </a:p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RUS</a:t>
            </a:r>
          </a:p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LANGVARIG SYK</a:t>
            </a:r>
          </a:p>
          <a:p>
            <a:endParaRPr lang="nb-NO" sz="2400" dirty="0">
              <a:solidFill>
                <a:srgbClr val="00B050"/>
              </a:solidFill>
            </a:endParaRPr>
          </a:p>
          <a:p>
            <a:endParaRPr lang="nb-NO" sz="2400" dirty="0">
              <a:solidFill>
                <a:srgbClr val="00B050"/>
              </a:solidFill>
            </a:endParaRPr>
          </a:p>
          <a:p>
            <a:endParaRPr lang="nb-NO" sz="2400" dirty="0"/>
          </a:p>
        </p:txBody>
      </p:sp>
      <p:pic>
        <p:nvPicPr>
          <p:cNvPr id="6" name="Picture 2" descr="K:\Sensitivt\Forskning01\2011-4144_Skolevegring\Skolevegring\illustrasjonene\står i døråpninge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860" y="0"/>
            <a:ext cx="5522428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alt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2710984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Assosierte faktorer til SVA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 dirty="0"/>
              <a:t>FAMILIEN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344182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SYKDOM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ARBEIDSLEDIG/UFØR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LITE INVOLVERT I SKOLESITUASJONEN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KONFLIKTER I FAMILIEN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LITE STØTTENDE I «SKOLEARBEIDET»</a:t>
            </a:r>
          </a:p>
          <a:p>
            <a:pPr marL="0" indent="0">
              <a:buNone/>
            </a:pPr>
            <a:endParaRPr lang="nb-NO" dirty="0">
              <a:solidFill>
                <a:srgbClr val="00B050"/>
              </a:solidFill>
            </a:endParaRPr>
          </a:p>
          <a:p>
            <a:endParaRPr lang="nb-NO" dirty="0">
              <a:solidFill>
                <a:srgbClr val="000076"/>
              </a:solidFill>
            </a:endParaRPr>
          </a:p>
          <a:p>
            <a:pPr marL="0" indent="0">
              <a:buNone/>
            </a:pPr>
            <a:endParaRPr lang="nb-NO" dirty="0">
              <a:solidFill>
                <a:srgbClr val="000076"/>
              </a:solidFill>
            </a:endParaRPr>
          </a:p>
          <a:p>
            <a:endParaRPr lang="nb-NO" dirty="0">
              <a:solidFill>
                <a:srgbClr val="00B050"/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SKOLEN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727904"/>
          </a:xfrm>
        </p:spPr>
        <p:txBody>
          <a:bodyPr>
            <a:normAutofit lnSpcReduction="10000"/>
          </a:bodyPr>
          <a:lstStyle/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IKKE TILPASSET NIVÅ PÅ UNDERVISNINGEN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DÅRLIGE ELEV-ELEV RELASJONER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DÅRLIG LÆRER-ELEV RELASJON 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DÅRLIG KLASSELEDELSE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MANGELFULL FRAVÆRS-REGISTRERING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STORT LÆRERFRAVÆR/VIKARER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BOR PÅ HYBEL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OVERGANGER/FERIE</a:t>
            </a:r>
          </a:p>
          <a:p>
            <a:endParaRPr lang="nb-NO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3580138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CF1A79-0BBE-0444-85D6-7E46EA466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215493" cy="5349875"/>
          </a:xfrm>
        </p:spPr>
        <p:txBody>
          <a:bodyPr>
            <a:normAutofit/>
          </a:bodyPr>
          <a:lstStyle/>
          <a:p>
            <a:r>
              <a:rPr lang="nb-NO" sz="2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ELEVER MED ASF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STØRRE EKSEKUTIV (UTFØRELSE) VANSKER ENN DE SOM IKKE VISTE SKOLEVEGRINGSATFERD.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SPESIELT MED Å KOMME I GANG, VISE INITIATIV OG LØSE PROBLEMER.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292" y="318408"/>
            <a:ext cx="6934036" cy="4906735"/>
          </a:xfrm>
        </p:spPr>
      </p:pic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4161182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13564" cy="5194754"/>
          </a:xfrm>
        </p:spPr>
        <p:txBody>
          <a:bodyPr>
            <a:normAutofit/>
          </a:bodyPr>
          <a:lstStyle/>
          <a:p>
            <a:r>
              <a:rPr lang="nb-NO" sz="2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ELEVER MED ASF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STØRRE SOSIAL VANSKER ENN DE SOM IKKE VISTE SKOLEVEGRINGSATFERD.</a:t>
            </a: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SPESIELT KNYTTET TIL SOSIAL MOTIVASJON.</a:t>
            </a:r>
          </a:p>
        </p:txBody>
      </p:sp>
      <p:pic>
        <p:nvPicPr>
          <p:cNvPr id="4" name="Picture 2" descr="K:\Sensitivt\Forskning01\2011-4144_Skolevegring\Skolevegring\illustrasjonene\ikke sosialt motivert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736" y="80952"/>
            <a:ext cx="4134799" cy="583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165603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K:\Sensitivt\Forskning01\2011-4144_Skolevegring\Skolevegring\illustrasjonene\tilbaketrukk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203" y="-1556070"/>
            <a:ext cx="5382154" cy="741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838200" y="261257"/>
            <a:ext cx="4011386" cy="52251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ELEVER MED ASF</a:t>
            </a:r>
          </a:p>
          <a:p>
            <a:pPr marL="0" indent="0">
              <a:buNone/>
            </a:pPr>
            <a:endParaRPr lang="nb-NO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nb-NO" b="1" dirty="0">
                <a:solidFill>
                  <a:schemeClr val="accent5">
                    <a:lumMod val="50000"/>
                  </a:schemeClr>
                </a:solidFill>
              </a:rPr>
              <a:t>FLERE SYMPTOMER PÅ EMOSJONELLE PROBLEMER ENN DE SOM IKKE VISTE SKOLEVEGRINGSATFERD.</a:t>
            </a:r>
          </a:p>
          <a:p>
            <a:pPr marL="0" indent="0">
              <a:buNone/>
            </a:pPr>
            <a:endParaRPr lang="nb-NO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nb-NO" b="1" dirty="0">
                <a:solidFill>
                  <a:schemeClr val="accent5">
                    <a:lumMod val="50000"/>
                  </a:schemeClr>
                </a:solidFill>
              </a:rPr>
              <a:t>SPESIELT SYMPTOMER PÅ TILBAKETRUKKETHET OG DEPRESJON.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2263073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nb-NO" alt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Utsagn fra elever med ASF</a:t>
            </a:r>
          </a:p>
        </p:txBody>
      </p:sp>
      <p:sp>
        <p:nvSpPr>
          <p:cNvPr id="5" name="Bildeforklaring formet som et avrundet rektangel 4"/>
          <p:cNvSpPr/>
          <p:nvPr/>
        </p:nvSpPr>
        <p:spPr>
          <a:xfrm>
            <a:off x="687745" y="1323549"/>
            <a:ext cx="3551767" cy="93662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9702" name="TekstSylinder 5"/>
          <p:cNvSpPr txBox="1">
            <a:spLocks noChangeArrowheads="1"/>
          </p:cNvSpPr>
          <p:nvPr/>
        </p:nvSpPr>
        <p:spPr bwMode="auto">
          <a:xfrm>
            <a:off x="879302" y="1387903"/>
            <a:ext cx="31686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dirty="0">
                <a:solidFill>
                  <a:schemeClr val="bg1"/>
                </a:solidFill>
              </a:rPr>
              <a:t>”Ville ikke gå fordi det var gym”</a:t>
            </a:r>
          </a:p>
        </p:txBody>
      </p:sp>
      <p:sp>
        <p:nvSpPr>
          <p:cNvPr id="9" name="Bildeforklaring formet som en ellipse 8"/>
          <p:cNvSpPr/>
          <p:nvPr/>
        </p:nvSpPr>
        <p:spPr>
          <a:xfrm rot="530544">
            <a:off x="371708" y="4283051"/>
            <a:ext cx="3420755" cy="129698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29705" name="TekstSylinder 10"/>
          <p:cNvSpPr txBox="1">
            <a:spLocks noChangeArrowheads="1"/>
          </p:cNvSpPr>
          <p:nvPr/>
        </p:nvSpPr>
        <p:spPr bwMode="auto">
          <a:xfrm>
            <a:off x="2063751" y="3933825"/>
            <a:ext cx="46079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>
              <a:solidFill>
                <a:schemeClr val="tx1"/>
              </a:solidFill>
            </a:endParaRPr>
          </a:p>
        </p:txBody>
      </p:sp>
      <p:sp>
        <p:nvSpPr>
          <p:cNvPr id="29706" name="TekstSylinder 9"/>
          <p:cNvSpPr txBox="1">
            <a:spLocks noChangeArrowheads="1"/>
          </p:cNvSpPr>
          <p:nvPr/>
        </p:nvSpPr>
        <p:spPr bwMode="auto">
          <a:xfrm rot="526143">
            <a:off x="565245" y="4603342"/>
            <a:ext cx="463821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dirty="0">
                <a:solidFill>
                  <a:schemeClr val="bg1"/>
                </a:solidFill>
              </a:rPr>
              <a:t>Forsov seg, ville ikke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dirty="0">
                <a:solidFill>
                  <a:schemeClr val="bg1"/>
                </a:solidFill>
              </a:rPr>
              <a:t>komme for sent</a:t>
            </a:r>
          </a:p>
        </p:txBody>
      </p:sp>
      <p:sp>
        <p:nvSpPr>
          <p:cNvPr id="13" name="Bildeforklaring formet som en ellipse 12"/>
          <p:cNvSpPr/>
          <p:nvPr/>
        </p:nvSpPr>
        <p:spPr>
          <a:xfrm rot="936475">
            <a:off x="6227092" y="1390569"/>
            <a:ext cx="3551767" cy="122396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9709" name="TekstSylinder 13"/>
          <p:cNvSpPr txBox="1">
            <a:spLocks noChangeArrowheads="1"/>
          </p:cNvSpPr>
          <p:nvPr/>
        </p:nvSpPr>
        <p:spPr bwMode="auto">
          <a:xfrm rot="1082881">
            <a:off x="6556326" y="1637532"/>
            <a:ext cx="3073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dirty="0">
                <a:solidFill>
                  <a:schemeClr val="bg1"/>
                </a:solidFill>
              </a:rPr>
              <a:t>Vet ikke hva som skal skje i timen</a:t>
            </a:r>
          </a:p>
        </p:txBody>
      </p:sp>
      <p:sp>
        <p:nvSpPr>
          <p:cNvPr id="15" name="Bildeforklaring formet som et rektangel 14"/>
          <p:cNvSpPr/>
          <p:nvPr/>
        </p:nvSpPr>
        <p:spPr>
          <a:xfrm rot="21017431">
            <a:off x="6671734" y="4294189"/>
            <a:ext cx="4705351" cy="115252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9711" name="TekstSylinder 15"/>
          <p:cNvSpPr txBox="1">
            <a:spLocks noChangeArrowheads="1"/>
          </p:cNvSpPr>
          <p:nvPr/>
        </p:nvSpPr>
        <p:spPr bwMode="auto">
          <a:xfrm rot="-709663">
            <a:off x="6703484" y="4508134"/>
            <a:ext cx="44174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dirty="0">
                <a:solidFill>
                  <a:schemeClr val="bg1"/>
                </a:solidFill>
              </a:rPr>
              <a:t>Hadde kranglet med en annen elev</a:t>
            </a:r>
          </a:p>
        </p:txBody>
      </p:sp>
      <p:sp>
        <p:nvSpPr>
          <p:cNvPr id="17" name="Bildeforklaring formet som et rektangel 16"/>
          <p:cNvSpPr/>
          <p:nvPr/>
        </p:nvSpPr>
        <p:spPr>
          <a:xfrm>
            <a:off x="1200151" y="2924176"/>
            <a:ext cx="3263900" cy="93662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9713" name="TekstSylinder 17"/>
          <p:cNvSpPr txBox="1">
            <a:spLocks noChangeArrowheads="1"/>
          </p:cNvSpPr>
          <p:nvPr/>
        </p:nvSpPr>
        <p:spPr bwMode="auto">
          <a:xfrm>
            <a:off x="1390651" y="2998788"/>
            <a:ext cx="28807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dirty="0">
                <a:solidFill>
                  <a:schemeClr val="bg1"/>
                </a:solidFill>
              </a:rPr>
              <a:t>Klarer ikke gangetabellen</a:t>
            </a:r>
          </a:p>
        </p:txBody>
      </p:sp>
      <p:sp>
        <p:nvSpPr>
          <p:cNvPr id="19" name="Bildeforklaring formet som et avrundet rektangel 18"/>
          <p:cNvSpPr/>
          <p:nvPr/>
        </p:nvSpPr>
        <p:spPr>
          <a:xfrm rot="573358">
            <a:off x="3950040" y="4589393"/>
            <a:ext cx="2495551" cy="115093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29715" name="TekstSylinder 19"/>
          <p:cNvSpPr txBox="1">
            <a:spLocks noChangeArrowheads="1"/>
          </p:cNvSpPr>
          <p:nvPr/>
        </p:nvSpPr>
        <p:spPr bwMode="auto">
          <a:xfrm rot="249953">
            <a:off x="3956935" y="4603341"/>
            <a:ext cx="26881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8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dirty="0">
                <a:solidFill>
                  <a:schemeClr val="bg1"/>
                </a:solidFill>
              </a:rPr>
              <a:t>Det er så mye bråk på gangen</a:t>
            </a:r>
          </a:p>
        </p:txBody>
      </p:sp>
      <p:sp>
        <p:nvSpPr>
          <p:cNvPr id="2" name="Bildeforklaring formet som en ellipse 1"/>
          <p:cNvSpPr/>
          <p:nvPr/>
        </p:nvSpPr>
        <p:spPr>
          <a:xfrm>
            <a:off x="4702630" y="2686050"/>
            <a:ext cx="4980214" cy="170944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nb-NO" altLang="nb-NO" sz="2400" dirty="0">
                <a:solidFill>
                  <a:schemeClr val="bg1"/>
                </a:solidFill>
              </a:rPr>
              <a:t>Var redd for om de andre elevene ville spørre om hvorfor han hadde vært borte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3386564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  <p:sp>
        <p:nvSpPr>
          <p:cNvPr id="3" name="Rektangel 2"/>
          <p:cNvSpPr/>
          <p:nvPr/>
        </p:nvSpPr>
        <p:spPr>
          <a:xfrm>
            <a:off x="216131" y="474345"/>
            <a:ext cx="1173757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Martin sitter ved pulten og leser hurtig og konsentrert gjennom teksten. Han husker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arbeidsminne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 at han skal lete opp vanskelige ord i ordboken etterpå, så han markerer ordene som han ikke kjenner allerede mens han leser teksten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målorientering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Når han skal lete opp ordene i ordboken, kommer han på at han har glemt ordboken hjemme. Han flytter seg derfor til en av </a:t>
            </a:r>
            <a:r>
              <a:rPr lang="nb-NO" sz="2000" i="1" dirty="0" err="1">
                <a:solidFill>
                  <a:srgbClr val="260101"/>
                </a:solidFill>
                <a:latin typeface="Source Sans Pro"/>
              </a:rPr>
              <a:t>PCene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 bakerst i klasserommet, og bruker den digitale ordboken som er tilgjengelig der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kognitiv fleksibilitet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Når Martin kommer til spørsmålene som skal besvares, vet han ikke umiddelbart svar på spørsmål nummer to. Han hopper over spørsmålet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fokusskifte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), og bestemmer seg for å ta dette til slutt, slik at han i alle fall blir ferdig med de øvrige spørsmålene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målorientering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Mens Martin holder på med å besvare spørsmålene, klatrer det en katt opp i vinduskarmen. Martin kunne tenkt seg å gå bort til katten, men han ser at han har lite tid igjen til de siste spørsmålene (</a:t>
            </a:r>
            <a:r>
              <a:rPr lang="nb-NO" sz="2000" b="1" i="1" dirty="0" err="1">
                <a:solidFill>
                  <a:srgbClr val="FF0000"/>
                </a:solidFill>
                <a:latin typeface="Source Sans Pro"/>
              </a:rPr>
              <a:t>selvmonitorering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), og han blir derfor sittende og jobber videre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impulsundertrykking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Han får skryt av læreren på slutten av timen fordi han har jobbet godt og effektivt.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527004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Nasjonal kompetansetjeneste for utviklingshemning og psykisk helse                                             Ellen Kathrine Munkhaugen 2020</a:t>
            </a:r>
          </a:p>
        </p:txBody>
      </p:sp>
      <p:sp>
        <p:nvSpPr>
          <p:cNvPr id="3" name="Rektangel 2"/>
          <p:cNvSpPr/>
          <p:nvPr/>
        </p:nvSpPr>
        <p:spPr>
          <a:xfrm>
            <a:off x="319953" y="191274"/>
            <a:ext cx="1148818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Max sitter ved pulten sin, og leser gjennom teksten som han har fått. Når han har lest ferdig, sitter han rolig og ser foran seg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svak målorientering og planleggingsevne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Etter en stund kommer læreren og spør om han trenger hjelp. Max husker ikke hva mer han skulle gjøre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svakt arbeidsminne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Læreren gir beskjed om at han skal lete opp vanskelige ord, og hun går videre til noen andre elever. Max har ikke med seg ordbok i dag, så han sitter og venter på hjelp fra læreren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mangelfull kognitiv fleksibilitet og problemløsningsevne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Når hun kommer tilbake til ham, får han låne en ordbok av henne, og han setter i gang med oppgaven. Når han er ferdig med denne delen av oppgaven, kommer læreren for å minne ham på at han nå skal besvare spørsmålene ved teksten. Max finner ikke svaret til det andre spørsmålet, og han stopper opp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svak målorientering og mangelfull fokusskifte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Han bruker lang tid på å finne svaret, så han rekker ikke å bli ferdig med de øvrige spørsmålene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dårlig </a:t>
            </a:r>
            <a:r>
              <a:rPr lang="nb-NO" sz="2000" b="1" i="1" dirty="0" err="1">
                <a:solidFill>
                  <a:srgbClr val="FF0000"/>
                </a:solidFill>
                <a:latin typeface="Source Sans Pro"/>
              </a:rPr>
              <a:t>selvmonitorering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Når han i tillegg ser katten i vinduskarmen, springer han bort til den og prøver å fange den (</a:t>
            </a:r>
            <a:r>
              <a:rPr lang="nb-NO" sz="2000" b="1" i="1" dirty="0">
                <a:solidFill>
                  <a:srgbClr val="FF0000"/>
                </a:solidFill>
                <a:latin typeface="Source Sans Pro"/>
              </a:rPr>
              <a:t>manglende impulshemning</a:t>
            </a:r>
            <a:r>
              <a:rPr lang="nb-NO" sz="2000" i="1" dirty="0">
                <a:solidFill>
                  <a:srgbClr val="260101"/>
                </a:solidFill>
                <a:latin typeface="Source Sans Pro"/>
              </a:rPr>
              <a:t>). Når timen er omme, er Max ikke ferdig med oppgavene. Han blir frustrert, fordi han føler at han ikke fikk nok tid, samtidig som han synes det er viktig å bli ferdig med én oppgave før han gjør noe annet.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100579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7 </a:t>
            </a:r>
            <a:r>
              <a:rPr lang="nb-NO" b="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Hene</a:t>
            </a:r>
            <a:endParaRPr lang="nb-NO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330779"/>
            <a:ext cx="10515600" cy="415562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Hva skal jeg gjøre?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Hvor skal jeg være?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Hvem skal jeg være sammen med?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Hvor lenge skal det/jeg/vi holde på?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Hva skal skje etterpå?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Hva skal jeg ha med meg?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Hvorfor skal jeg gjøre det?</a:t>
            </a:r>
          </a:p>
          <a:p>
            <a:pPr marL="0" indent="0">
              <a:buNone/>
            </a:pPr>
            <a:r>
              <a:rPr lang="nb-NO" dirty="0">
                <a:hlinkClick r:id="rId3"/>
              </a:rPr>
              <a:t>https://pedagog.malmo.se/2017/03/23/ta-hjalp-av-de-sju-fragorna-med-bildstod-for-okad-studiero/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876399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2368"/>
          </a:xfrm>
        </p:spPr>
        <p:txBody>
          <a:bodyPr>
            <a:normAutofit/>
          </a:bodyPr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Få en oversikt over situasjonen</a:t>
            </a:r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611" y="1061358"/>
            <a:ext cx="7258389" cy="4838926"/>
          </a:xfrm>
        </p:spPr>
      </p:pic>
      <p:sp>
        <p:nvSpPr>
          <p:cNvPr id="8" name="Pil høyre 7"/>
          <p:cNvSpPr/>
          <p:nvPr/>
        </p:nvSpPr>
        <p:spPr>
          <a:xfrm>
            <a:off x="775607" y="2057400"/>
            <a:ext cx="4523014" cy="1240972"/>
          </a:xfrm>
          <a:prstGeom prst="rightArrow">
            <a:avLst/>
          </a:prstGeom>
          <a:gradFill>
            <a:gsLst>
              <a:gs pos="0">
                <a:srgbClr val="DDEBCF"/>
              </a:gs>
              <a:gs pos="93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accent1"/>
                </a:solidFill>
              </a:rPr>
              <a:t>SVA ER BARE TOPPEN AV ISFJELLET</a:t>
            </a:r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678026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b-NO" alt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Universelle tiltak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039906"/>
            <a:ext cx="10515600" cy="4748573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defRPr/>
            </a:pPr>
            <a:endParaRPr lang="nb-NO" dirty="0"/>
          </a:p>
          <a:p>
            <a:pPr>
              <a:lnSpc>
                <a:spcPct val="170000"/>
              </a:lnSpc>
              <a:defRPr/>
            </a:pPr>
            <a:r>
              <a:rPr lang="nb-NO" sz="9600" dirty="0"/>
              <a:t>Fraværsregistrering, timer og dager.</a:t>
            </a:r>
          </a:p>
          <a:p>
            <a:pPr>
              <a:lnSpc>
                <a:spcPct val="170000"/>
              </a:lnSpc>
              <a:defRPr/>
            </a:pPr>
            <a:r>
              <a:rPr lang="nb-NO" sz="9600" dirty="0"/>
              <a:t>Godt skole hjem samarbeid</a:t>
            </a:r>
          </a:p>
          <a:p>
            <a:pPr>
              <a:lnSpc>
                <a:spcPct val="170000"/>
              </a:lnSpc>
              <a:defRPr/>
            </a:pPr>
            <a:r>
              <a:rPr lang="nb-NO" sz="9600" dirty="0"/>
              <a:t>Kunnskap om ASF og tilstander som eleven har</a:t>
            </a:r>
          </a:p>
          <a:p>
            <a:pPr>
              <a:lnSpc>
                <a:spcPct val="170000"/>
              </a:lnSpc>
              <a:defRPr/>
            </a:pPr>
            <a:r>
              <a:rPr lang="nb-NO" sz="9600" dirty="0"/>
              <a:t>Kunnskap om tilpasset/spesialundervisning</a:t>
            </a:r>
          </a:p>
          <a:p>
            <a:pPr>
              <a:lnSpc>
                <a:spcPct val="170000"/>
              </a:lnSpc>
              <a:defRPr/>
            </a:pPr>
            <a:r>
              <a:rPr lang="nb-NO" sz="9600" dirty="0"/>
              <a:t>Kunnskap om tidlige tegn på SVA</a:t>
            </a:r>
          </a:p>
          <a:p>
            <a:pPr>
              <a:lnSpc>
                <a:spcPct val="170000"/>
              </a:lnSpc>
              <a:defRPr/>
            </a:pPr>
            <a:r>
              <a:rPr lang="nb-NO" sz="9600" dirty="0"/>
              <a:t>Godt psykososialt miljø i klassen og på skolen</a:t>
            </a:r>
          </a:p>
          <a:p>
            <a:pPr>
              <a:lnSpc>
                <a:spcPct val="170000"/>
              </a:lnSpc>
              <a:defRPr/>
            </a:pPr>
            <a:r>
              <a:rPr lang="nb-NO" sz="9600" dirty="0"/>
              <a:t>Gode rutiner for håndtering av fravær i kommunen</a:t>
            </a:r>
          </a:p>
          <a:p>
            <a:pPr marL="0" indent="0" eaLnBrk="1" hangingPunct="1">
              <a:buNone/>
              <a:defRPr/>
            </a:pPr>
            <a:endParaRPr lang="nb-NO" sz="9600" dirty="0"/>
          </a:p>
          <a:p>
            <a:pPr marL="0" indent="0" eaLnBrk="1" hangingPunct="1">
              <a:buFontTx/>
              <a:buNone/>
              <a:defRPr/>
            </a:pPr>
            <a:endParaRPr lang="nb-NO" sz="9600" dirty="0"/>
          </a:p>
          <a:p>
            <a:pPr eaLnBrk="1" hangingPunct="1">
              <a:defRPr/>
            </a:pPr>
            <a:endParaRPr lang="nb-NO" dirty="0"/>
          </a:p>
          <a:p>
            <a:pPr marL="0" indent="0" algn="ctr" eaLnBrk="1" hangingPunct="1">
              <a:buFontTx/>
              <a:buNone/>
              <a:defRPr/>
            </a:pPr>
            <a:r>
              <a:rPr lang="nb-NO" dirty="0"/>
              <a:t>	</a:t>
            </a: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3213144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Beskyttende faktorer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222311"/>
            <a:ext cx="10515600" cy="4264090"/>
          </a:xfrm>
        </p:spPr>
        <p:txBody>
          <a:bodyPr>
            <a:normAutofit/>
          </a:bodyPr>
          <a:lstStyle/>
          <a:p>
            <a:r>
              <a:rPr lang="nb-NO" sz="3600" dirty="0"/>
              <a:t>RELASJONER</a:t>
            </a:r>
          </a:p>
          <a:p>
            <a:r>
              <a:rPr lang="nb-NO" dirty="0"/>
              <a:t>Bli møtt på sine behov (sosialt, akademisk, trygghet og oversikt).</a:t>
            </a:r>
          </a:p>
          <a:p>
            <a:r>
              <a:rPr lang="nb-NO" dirty="0"/>
              <a:t>Bli sett/verdsatt, trodd og forstått av læreren</a:t>
            </a:r>
          </a:p>
          <a:p>
            <a:r>
              <a:rPr lang="nb-NO" dirty="0"/>
              <a:t>Stole på læreren</a:t>
            </a:r>
          </a:p>
          <a:p>
            <a:r>
              <a:rPr lang="nb-NO" dirty="0"/>
              <a:t>Ha minst en venn på skolen</a:t>
            </a:r>
          </a:p>
          <a:p>
            <a:pPr marL="0" indent="0">
              <a:buNone/>
            </a:pPr>
            <a:r>
              <a:rPr lang="nb-NO" sz="1400" dirty="0">
                <a:hlinkClick r:id="rId3"/>
              </a:rPr>
              <a:t>https://psykologisk.no/2020/05/de-forste-tegnene-pa-skolevegring/</a:t>
            </a:r>
            <a:endParaRPr lang="nb-NO" sz="1400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3263502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504"/>
          </a:xfrm>
        </p:spPr>
        <p:txBody>
          <a:bodyPr>
            <a:normAutofit/>
          </a:bodyPr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</a:rPr>
              <a:t>Skap en allianse  et team!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428751"/>
            <a:ext cx="10515600" cy="4057650"/>
          </a:xfrm>
        </p:spPr>
        <p:txBody>
          <a:bodyPr/>
          <a:lstStyle/>
          <a:p>
            <a:r>
              <a:rPr lang="nb-NO" dirty="0"/>
              <a:t>Snakk med eleven og foreldrene om det du observerer på en anerkjennende og interessert måte.</a:t>
            </a:r>
          </a:p>
          <a:p>
            <a:r>
              <a:rPr lang="nb-NO" dirty="0"/>
              <a:t>Ansatte i PPT og BUP, barnevern eller andre «hjelpetjenester» må involvere eleven, foreldrene og lærerne. Tilegn dere kunnskap om hvordan arbeide med skolevegringsatferd</a:t>
            </a:r>
          </a:p>
          <a:p>
            <a:r>
              <a:rPr lang="nb-NO" dirty="0"/>
              <a:t>Lag en plan sammen hvor første skritt er kartlegging.</a:t>
            </a:r>
          </a:p>
          <a:p>
            <a:pPr marL="0" indent="0" algn="ctr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1819485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</a:rPr>
              <a:t>Gjennomfør en kartlegging</a:t>
            </a:r>
            <a:endParaRPr lang="nb-NO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322615"/>
            <a:ext cx="10515600" cy="41637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Kompleksiteten avgjør hvor omfattende kartleggingen skal være og hvor mange som bør være involvert:</a:t>
            </a:r>
          </a:p>
          <a:p>
            <a:pPr marL="342900" indent="-342900"/>
            <a:r>
              <a:rPr lang="nb-NO" dirty="0"/>
              <a:t>Skolevegringsatferdens funksjon og historie og omfang</a:t>
            </a:r>
          </a:p>
          <a:p>
            <a:pPr marL="342900" indent="-342900"/>
            <a:r>
              <a:rPr lang="nb-NO" dirty="0"/>
              <a:t>Elevens styrker og skolenærværsatferd</a:t>
            </a:r>
          </a:p>
          <a:p>
            <a:pPr marL="342900" indent="-342900"/>
            <a:r>
              <a:rPr lang="nb-NO" dirty="0"/>
              <a:t>Vurdering av fag/lærevansker, karakteristika</a:t>
            </a:r>
          </a:p>
          <a:p>
            <a:pPr marL="342900" indent="-342900"/>
            <a:r>
              <a:rPr lang="nb-NO" dirty="0"/>
              <a:t>Medisinsk undersøkelse (somatisk, psykiatrisk)</a:t>
            </a:r>
          </a:p>
          <a:p>
            <a:pPr marL="342900" indent="-342900"/>
            <a:r>
              <a:rPr lang="nb-NO" dirty="0"/>
              <a:t>Emosjonelle og atferdsmessige problemer, eksekutiv funksjon</a:t>
            </a:r>
          </a:p>
          <a:p>
            <a:pPr marL="342900" indent="-342900"/>
            <a:r>
              <a:rPr lang="nb-NO" dirty="0"/>
              <a:t>Skolefaktorer,- fagene, lærerrelasjon, elevrelasjon, bygningen, skoleveien, mm</a:t>
            </a:r>
          </a:p>
          <a:p>
            <a:pPr marL="342900" indent="-342900"/>
            <a:r>
              <a:rPr lang="nb-NO" dirty="0"/>
              <a:t>Hjemmet,- døgnrytme, relasjon til foreldre, familiehelse</a:t>
            </a:r>
          </a:p>
          <a:p>
            <a:pPr marL="342900" indent="-342900"/>
            <a:r>
              <a:rPr lang="nb-NO" dirty="0"/>
              <a:t>Fritid,- hobbyer, venner</a:t>
            </a:r>
          </a:p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3312811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</p:spPr>
        <p:txBody>
          <a:bodyPr>
            <a:normAutofit/>
          </a:bodyPr>
          <a:lstStyle/>
          <a:p>
            <a:r>
              <a:rPr lang="nb-NO" sz="3200" dirty="0"/>
              <a:t>Eksempel gutt 9. trinn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36" y="802615"/>
            <a:ext cx="10662372" cy="507621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173587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Eksempel jente 9. trinn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Nasjonal kompetansetjeneste for utviklingshemning og psykisk helse                                             Ellen Kathrine Munkhaugen 2022</a:t>
            </a:r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</p:nvPr>
        </p:nvGraphicFramePr>
        <p:xfrm>
          <a:off x="1295467" y="1484784"/>
          <a:ext cx="9683932" cy="398676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737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6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">
                <a:tc gridSpan="2">
                  <a:txBody>
                    <a:bodyPr/>
                    <a:lstStyle/>
                    <a:p>
                      <a:r>
                        <a:rPr lang="nb-NO" dirty="0">
                          <a:solidFill>
                            <a:srgbClr val="002060"/>
                          </a:solidFill>
                        </a:rPr>
                        <a:t>                                                </a:t>
                      </a:r>
                      <a:r>
                        <a:rPr lang="nb-NO" sz="2400" dirty="0">
                          <a:solidFill>
                            <a:srgbClr val="002060"/>
                          </a:solidFill>
                        </a:rPr>
                        <a:t>Emne: Prøver</a:t>
                      </a:r>
                    </a:p>
                  </a:txBody>
                  <a:tcPr marL="121920" marR="12192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rgbClr val="002060"/>
                          </a:solidFill>
                        </a:rPr>
                        <a:t>                   +   </a:t>
                      </a:r>
                    </a:p>
                  </a:txBody>
                  <a:tcPr marL="121920" marR="1219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rgbClr val="002060"/>
                          </a:solidFill>
                        </a:rPr>
                        <a:t>                   -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5538">
                <a:tc>
                  <a:txBody>
                    <a:bodyPr/>
                    <a:lstStyle/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endParaRPr lang="nb-NO" sz="18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nb-NO" sz="18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Prøver på PC (spesielt stiler).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nb-NO" sz="18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Punkter i forkant som sier noe om hva hun skal kunne noe om. 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nb-NO" sz="18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Prøver alene på et eget rom (helst uten lærer).</a:t>
                      </a:r>
                    </a:p>
                    <a:p>
                      <a:endParaRPr lang="nb-NO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rgbClr val="002060"/>
                        </a:solidFill>
                      </a:endParaRP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nb-NO" sz="18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Føler at hun ikke har øvd nok. 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nb-NO" sz="18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Redd for at hun ikke klarer å svare på spørsmålene.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nb-NO" sz="18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Redd for å få karakterer.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nb-NO" sz="18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Eleven opplever at medelevene i klasserommet er veldig stresset før de skal ha prøve. De snakker mye om at det er prøve og at de er nervøse – dette stresser eleven ytterligere. </a:t>
                      </a:r>
                    </a:p>
                    <a:p>
                      <a:endParaRPr lang="nb-NO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ell 8"/>
          <p:cNvGraphicFramePr>
            <a:graphicFrameLocks noGrp="1"/>
          </p:cNvGraphicFramePr>
          <p:nvPr/>
        </p:nvGraphicFramePr>
        <p:xfrm>
          <a:off x="940525" y="1802675"/>
          <a:ext cx="277707" cy="705395"/>
        </p:xfrm>
        <a:graphic>
          <a:graphicData uri="http://schemas.openxmlformats.org/drawingml/2006/table">
            <a:tbl>
              <a:tblPr/>
              <a:tblGrid>
                <a:gridCol w="27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5395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 descr="E:\bilde eksempel jente 9 trin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499" y="358441"/>
            <a:ext cx="1056117" cy="8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002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5025"/>
          </a:xfrm>
        </p:spPr>
        <p:txBody>
          <a:bodyPr>
            <a:normAutofit fontScale="90000"/>
          </a:bodyPr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Tiltak for å komme tilbake til skolen?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936" y="1224644"/>
            <a:ext cx="6689281" cy="4694463"/>
          </a:xfrm>
        </p:spPr>
      </p:pic>
      <p:sp>
        <p:nvSpPr>
          <p:cNvPr id="6" name="Rektangel 5"/>
          <p:cNvSpPr/>
          <p:nvPr/>
        </p:nvSpPr>
        <p:spPr>
          <a:xfrm>
            <a:off x="834656" y="1505341"/>
            <a:ext cx="10405477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200" dirty="0"/>
              <a:t>Basert på kartlegging bli enig om årsaksforhold/hypoteser og </a:t>
            </a:r>
          </a:p>
          <a:p>
            <a:r>
              <a:rPr lang="nb-NO" sz="3200" dirty="0"/>
              <a:t>iverksett kunnskapsbaserte tiltak </a:t>
            </a:r>
          </a:p>
          <a:p>
            <a:r>
              <a:rPr lang="nb-NO" sz="3200" dirty="0"/>
              <a:t>Evaluer hyppig!</a:t>
            </a:r>
          </a:p>
          <a:p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</p:spTree>
    <p:extLst>
      <p:ext uri="{BB962C8B-B14F-4D97-AF65-F5344CB8AC3E}">
        <p14:creationId xmlns:p14="http://schemas.microsoft.com/office/powerpoint/2010/main" val="474966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076" y="444190"/>
            <a:ext cx="2643764" cy="3950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595" y="2419605"/>
            <a:ext cx="4673600" cy="35052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281" y="44823"/>
            <a:ext cx="3777130" cy="2832848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2021"/>
            <a:ext cx="4840846" cy="357675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32405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696"/>
          </a:xfrm>
        </p:spPr>
        <p:txBody>
          <a:bodyPr/>
          <a:lstStyle/>
          <a:p>
            <a:pPr algn="ctr"/>
            <a:r>
              <a:rPr lang="nb-NO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Kunnskapskilder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249137"/>
            <a:ext cx="10515600" cy="4237264"/>
          </a:xfrm>
        </p:spPr>
        <p:txBody>
          <a:bodyPr/>
          <a:lstStyle/>
          <a:p>
            <a:r>
              <a:rPr lang="nb-NO" sz="2400" dirty="0">
                <a:hlinkClick r:id="rId3"/>
              </a:rPr>
              <a:t>https://www.youtube.com/channel/UCOekl69SCMU3dnk129O8WiQ</a:t>
            </a:r>
          </a:p>
          <a:p>
            <a:r>
              <a:rPr lang="nb-NO" sz="2400" dirty="0">
                <a:hlinkClick r:id="rId3"/>
              </a:rPr>
              <a:t>https://www.statped.no/nyheter/frafall-i-skolen/</a:t>
            </a:r>
          </a:p>
          <a:p>
            <a:r>
              <a:rPr lang="nb-NO" sz="2400" dirty="0">
                <a:hlinkClick r:id="rId3"/>
              </a:rPr>
              <a:t>https://magelungen.com/enheter/stockholm-hemmasittarprogrammet-hsp/</a:t>
            </a:r>
            <a:endParaRPr lang="nb-NO" sz="2400" dirty="0"/>
          </a:p>
          <a:p>
            <a:r>
              <a:rPr lang="nb-NO" sz="2400" dirty="0">
                <a:hlinkClick r:id="rId4"/>
              </a:rPr>
              <a:t>https://www.baerum.kommune.no/tjenester/skole/trygt-skolemiljo/</a:t>
            </a:r>
            <a:endParaRPr lang="nb-NO" sz="2400" dirty="0"/>
          </a:p>
          <a:p>
            <a:r>
              <a:rPr lang="nb-NO" sz="2400" dirty="0">
                <a:hlinkClick r:id="rId5"/>
              </a:rPr>
              <a:t>https://www.lidingo.se/toppmeny/barnutbildning/stodtillbarnochelever/okadskolnarvaro.4.3d9bae7815386492125c63d.html</a:t>
            </a:r>
            <a:endParaRPr lang="nb-NO" sz="2400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Nasjonal kompetansetjeneste for utviklingshemning og psykisk helse                                             Ellen Kathrine Munkhaugen 2022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646" y="3592895"/>
            <a:ext cx="2617235" cy="1962926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93842" y="3838262"/>
            <a:ext cx="1962924" cy="147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54014"/>
      </p:ext>
    </p:extLst>
  </p:cSld>
  <p:clrMapOvr>
    <a:masterClrMapping/>
  </p:clrMapOvr>
</p:sld>
</file>

<file path=ppt/theme/theme1.xml><?xml version="1.0" encoding="utf-8"?>
<a:theme xmlns:a="http://schemas.openxmlformats.org/drawingml/2006/main" name="OUS - Overordn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US - Overordnet" id="{F725D9B7-581D-4B18-9B40-92318DDFB618}" vid="{727EF508-B9FB-409F-8ED7-3BDCD2817A3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OUS - Overordnet</Template>
  <TotalTime>1154</TotalTime>
  <Words>2685</Words>
  <Application>Microsoft Macintosh PowerPoint</Application>
  <PresentationFormat>Widescreen</PresentationFormat>
  <Paragraphs>287</Paragraphs>
  <Slides>29</Slides>
  <Notes>29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29</vt:i4>
      </vt:variant>
    </vt:vector>
  </HeadingPairs>
  <TitlesOfParts>
    <vt:vector size="35" baseType="lpstr">
      <vt:lpstr>Arial</vt:lpstr>
      <vt:lpstr>Calibri</vt:lpstr>
      <vt:lpstr>Cambria</vt:lpstr>
      <vt:lpstr>Source Sans Pro</vt:lpstr>
      <vt:lpstr>Verdana</vt:lpstr>
      <vt:lpstr>OUS - Overordnet</vt:lpstr>
      <vt:lpstr>PowerPoint-presentasjon</vt:lpstr>
      <vt:lpstr>Nasjonal kompetansetjeneste for utviklingshemning og psykisk helse</vt:lpstr>
      <vt:lpstr>Interesse for feltet</vt:lpstr>
      <vt:lpstr>PowerPoint-presentasjon</vt:lpstr>
      <vt:lpstr>Et fenomen med mange navn</vt:lpstr>
      <vt:lpstr>«Den onde sirkelen ved fravær»Thambirajah et al. (2008)</vt:lpstr>
      <vt:lpstr>Skolevegringsatferds kontinuum  (Basert på Kearney &amp; Silvermann, 1994)</vt:lpstr>
      <vt:lpstr>Skolevegringatferdens funksjon (Oversikt basert på Kearney (2001), av  Anette Ruud, Sarpsborg PPT, 2016)  </vt:lpstr>
      <vt:lpstr>Forekomst</vt:lpstr>
      <vt:lpstr>PowerPoint-presentasjon</vt:lpstr>
      <vt:lpstr>Assosierte tilstander til SVA hos elevene</vt:lpstr>
      <vt:lpstr>Assosierte faktorer til SVA</vt:lpstr>
      <vt:lpstr>ELEVER MED ASF  STØRRE EKSEKUTIV (UTFØRELSE) VANSKER ENN DE SOM IKKE VISTE SKOLEVEGRINGSATFERD.  SPESIELT MED Å KOMME I GANG, VISE INITIATIV OG LØSE PROBLEMER.</vt:lpstr>
      <vt:lpstr>ELEVER MED ASF  STØRRE SOSIAL VANSKER ENN DE SOM IKKE VISTE SKOLEVEGRINGSATFERD.   SPESIELT KNYTTET TIL SOSIAL MOTIVASJON.</vt:lpstr>
      <vt:lpstr>PowerPoint-presentasjon</vt:lpstr>
      <vt:lpstr>Utsagn fra elever med ASF</vt:lpstr>
      <vt:lpstr>PowerPoint-presentasjon</vt:lpstr>
      <vt:lpstr>PowerPoint-presentasjon</vt:lpstr>
      <vt:lpstr>De 7 Hene</vt:lpstr>
      <vt:lpstr>Få en oversikt over situasjonen</vt:lpstr>
      <vt:lpstr>Universelle tiltak</vt:lpstr>
      <vt:lpstr>Beskyttende faktorer</vt:lpstr>
      <vt:lpstr>Skap en allianse  et team!</vt:lpstr>
      <vt:lpstr>Gjennomfør en kartlegging</vt:lpstr>
      <vt:lpstr>Eksempel gutt 9. trinn</vt:lpstr>
      <vt:lpstr>Eksempel jente 9. trinn</vt:lpstr>
      <vt:lpstr>Tiltak for å komme tilbake til skolen?</vt:lpstr>
      <vt:lpstr>PowerPoint-presentasjon</vt:lpstr>
      <vt:lpstr>Kunnskapskilder</vt:lpstr>
    </vt:vector>
  </TitlesOfParts>
  <Company>Oslo universitetssykehus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Kathrine Munkhaugen</dc:creator>
  <cp:lastModifiedBy>Per Olav Haarr</cp:lastModifiedBy>
  <cp:revision>84</cp:revision>
  <cp:lastPrinted>2022-11-02T12:58:22Z</cp:lastPrinted>
  <dcterms:created xsi:type="dcterms:W3CDTF">2019-04-25T10:11:41Z</dcterms:created>
  <dcterms:modified xsi:type="dcterms:W3CDTF">2022-11-04T11:05:42Z</dcterms:modified>
</cp:coreProperties>
</file>