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</p:sldMasterIdLst>
  <p:notesMasterIdLst>
    <p:notesMasterId r:id="rId25"/>
  </p:notesMasterIdLst>
  <p:sldIdLst>
    <p:sldId id="271" r:id="rId2"/>
    <p:sldId id="256" r:id="rId3"/>
    <p:sldId id="261" r:id="rId4"/>
    <p:sldId id="289" r:id="rId5"/>
    <p:sldId id="257" r:id="rId6"/>
    <p:sldId id="286" r:id="rId7"/>
    <p:sldId id="288" r:id="rId8"/>
    <p:sldId id="287" r:id="rId9"/>
    <p:sldId id="265" r:id="rId10"/>
    <p:sldId id="259" r:id="rId11"/>
    <p:sldId id="260" r:id="rId12"/>
    <p:sldId id="262" r:id="rId13"/>
    <p:sldId id="263" r:id="rId14"/>
    <p:sldId id="277" r:id="rId15"/>
    <p:sldId id="278" r:id="rId16"/>
    <p:sldId id="281" r:id="rId17"/>
    <p:sldId id="282" r:id="rId18"/>
    <p:sldId id="280" r:id="rId19"/>
    <p:sldId id="284" r:id="rId20"/>
    <p:sldId id="276" r:id="rId21"/>
    <p:sldId id="285" r:id="rId22"/>
    <p:sldId id="290" r:id="rId23"/>
    <p:sldId id="283" r:id="rId24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3509" autoAdjust="0"/>
  </p:normalViewPr>
  <p:slideViewPr>
    <p:cSldViewPr>
      <p:cViewPr varScale="1">
        <p:scale>
          <a:sx n="136" d="100"/>
          <a:sy n="136" d="100"/>
        </p:scale>
        <p:origin x="-9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71B6-D4C9-455E-8437-6F3BF520101E}" type="datetimeFigureOut">
              <a:rPr lang="nb-NO" smtClean="0"/>
              <a:pPr/>
              <a:t>20.03.2013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F7DA4-9C68-4E7A-8A0D-84EF24C9C5D6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Organisasjonskart:</a:t>
            </a:r>
            <a:endParaRPr lang="nb-NO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Faglig referansegruppe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 prosjektgruppe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 styringsgruppe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TAFU Rogaland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TAFU Tromsø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Sentral styringsgruppe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Fylkesmannen i Hordaland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 prosjektgruppe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 styringsgruppe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Kommunal- og Regionaldepartementet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Justisdepartementet/ KSF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Arbeidsdepartementet </a:t>
            </a:r>
          </a:p>
          <a:p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Kunnskapsdepartementet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1100" dirty="0" smtClean="0"/>
              <a:t>Mål: Finne få og beholde arbeid</a:t>
            </a:r>
            <a:r>
              <a:rPr lang="nb-NO" sz="1100" baseline="0" dirty="0" smtClean="0"/>
              <a:t> på det åpne arbeidsmarked, og kunne bli selvforsørget. Fullføre utdanning, på begynne utdanning, kvalifiserende kurs</a:t>
            </a:r>
          </a:p>
          <a:p>
            <a:pPr eaLnBrk="1" hangingPunct="1"/>
            <a:r>
              <a:rPr lang="nb-NO" sz="1100" baseline="0" dirty="0" smtClean="0"/>
              <a:t>Metode: Konsekvenspedagogikk; </a:t>
            </a:r>
            <a:r>
              <a:rPr lang="nb-NO" sz="1100" baseline="0" dirty="0" err="1" smtClean="0"/>
              <a:t>læringfokus</a:t>
            </a:r>
            <a:r>
              <a:rPr lang="nb-NO" sz="1100" baseline="0" dirty="0" smtClean="0"/>
              <a:t> på sosial handlingskompetanse;</a:t>
            </a:r>
            <a:r>
              <a:rPr lang="nb-NO" sz="1100" dirty="0" smtClean="0"/>
              <a:t> Konsekvenspedagogikken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sz="1100" dirty="0" err="1" smtClean="0"/>
              <a:t>-Grunnlegger</a:t>
            </a:r>
            <a:r>
              <a:rPr lang="nb-NO" sz="1100" dirty="0" smtClean="0"/>
              <a:t> Jens Bay, ref </a:t>
            </a:r>
            <a:r>
              <a:rPr lang="nb-NO" sz="1100" dirty="0" err="1" smtClean="0"/>
              <a:t>Tamu</a:t>
            </a:r>
            <a:r>
              <a:rPr lang="nb-NO" sz="1100" dirty="0" smtClean="0"/>
              <a:t> skolen	</a:t>
            </a:r>
            <a:r>
              <a:rPr lang="nb-NO" sz="1100" dirty="0" err="1" smtClean="0"/>
              <a:t>-Skape</a:t>
            </a:r>
            <a:r>
              <a:rPr lang="nb-NO" sz="1100" dirty="0" smtClean="0"/>
              <a:t> rammer og vilkår for individuell utvikling og læring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sz="1100" dirty="0" err="1" smtClean="0"/>
              <a:t>-Handlingsorientert</a:t>
            </a:r>
            <a:r>
              <a:rPr lang="nb-NO" sz="1100" dirty="0" smtClean="0"/>
              <a:t> 	</a:t>
            </a:r>
            <a:r>
              <a:rPr lang="nb-NO" sz="1100" dirty="0" err="1" smtClean="0"/>
              <a:t>-Situasjonsbestemt</a:t>
            </a:r>
            <a:r>
              <a:rPr lang="nb-NO" sz="1100" dirty="0" smtClean="0"/>
              <a:t>	</a:t>
            </a:r>
            <a:r>
              <a:rPr lang="nb-NO" sz="1100" dirty="0" err="1" smtClean="0"/>
              <a:t>-Deltakersentrert</a:t>
            </a:r>
            <a:r>
              <a:rPr lang="nb-NO" sz="1100" dirty="0" smtClean="0"/>
              <a:t>	</a:t>
            </a:r>
            <a:r>
              <a:rPr lang="nb-NO" sz="1100" dirty="0" err="1" smtClean="0"/>
              <a:t>-Holdningsorientert</a:t>
            </a:r>
            <a:endParaRPr lang="nb-NO" sz="1100" dirty="0" smtClean="0"/>
          </a:p>
          <a:p>
            <a:pPr eaLnBrk="1" hangingPunct="1">
              <a:lnSpc>
                <a:spcPct val="80000"/>
              </a:lnSpc>
            </a:pPr>
            <a:r>
              <a:rPr lang="nb-NO" sz="1100" b="1" dirty="0" smtClean="0"/>
              <a:t>Bygger på:</a:t>
            </a:r>
            <a:r>
              <a:rPr lang="nb-NO" sz="11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nb-NO" sz="1100" dirty="0" smtClean="0"/>
              <a:t>Eksistensialisme(Sartre); Frihet, dialektikken, Humanistisk pedagogikk: indeterminisme Marxisme:</a:t>
            </a:r>
            <a:r>
              <a:rPr lang="nb-NO" sz="1100" baseline="0" dirty="0" smtClean="0"/>
              <a:t> Det kollektive, vårt møte med oss selv skjer gjennom andre.</a:t>
            </a:r>
          </a:p>
          <a:p>
            <a:pPr eaLnBrk="1" hangingPunct="1">
              <a:lnSpc>
                <a:spcPct val="80000"/>
              </a:lnSpc>
            </a:pPr>
            <a:r>
              <a:rPr lang="nb-NO" sz="1100" dirty="0" smtClean="0"/>
              <a:t>Forutsetter menneskets iboende frie vilje, fri til å velge og handle annerledes. Individet er subjekt i eget liv. Finnes ikke rette og gale handlinger, kun konsekvenser av disse </a:t>
            </a:r>
          </a:p>
          <a:p>
            <a:pPr>
              <a:lnSpc>
                <a:spcPct val="150000"/>
              </a:lnSpc>
            </a:pPr>
            <a:r>
              <a:rPr lang="nb-NO" sz="1100" b="1" baseline="0" dirty="0" smtClean="0"/>
              <a:t>Grunnholdninger</a:t>
            </a:r>
            <a:r>
              <a:rPr lang="nb-NO" sz="1100" baseline="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Utdannelse 		i stedet for		Behandling</a:t>
            </a:r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Dannelse		”		Oppdragelse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Holdninger		”		Regler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Framtid		”		Fortid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Handling		”		Atferd / væremåte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Frihet		”		Determinisme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Hensikt		”		Årsak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Konsekvens		”		Straff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Ansvar		”		Grenseløshet</a:t>
            </a:r>
            <a:endParaRPr lang="nb-NO" sz="1100" dirty="0" smtClean="0"/>
          </a:p>
          <a:p>
            <a:pPr>
              <a:lnSpc>
                <a:spcPct val="150000"/>
              </a:lnSpc>
            </a:pPr>
            <a:r>
              <a:rPr lang="nb-NO" sz="1100" b="1" i="1" dirty="0" smtClean="0"/>
              <a:t>Fellesskap		”		Individualisme</a:t>
            </a:r>
          </a:p>
          <a:p>
            <a:endParaRPr lang="nb-NO" sz="1100" baseline="0" dirty="0" smtClean="0"/>
          </a:p>
          <a:p>
            <a:pPr eaLnBrk="1" hangingPunct="1"/>
            <a:r>
              <a:rPr lang="nb-NO" sz="1100" b="1" dirty="0" smtClean="0"/>
              <a:t>Den sosiale handlingskompetanse</a:t>
            </a:r>
            <a:r>
              <a:rPr lang="nb-NO" sz="1100" dirty="0" smtClean="0"/>
              <a:t>:</a:t>
            </a:r>
          </a:p>
          <a:p>
            <a:pPr eaLnBrk="1" hangingPunct="1"/>
            <a:r>
              <a:rPr lang="nb-NO" sz="1100" dirty="0" smtClean="0"/>
              <a:t>Selvbestemmelse	</a:t>
            </a:r>
            <a:r>
              <a:rPr lang="nb-NO" sz="1100" dirty="0" err="1" smtClean="0"/>
              <a:t>-mitt</a:t>
            </a:r>
            <a:r>
              <a:rPr lang="nb-NO" sz="1100" dirty="0" smtClean="0"/>
              <a:t> valg</a:t>
            </a:r>
          </a:p>
          <a:p>
            <a:pPr eaLnBrk="1" hangingPunct="1"/>
            <a:r>
              <a:rPr lang="nb-NO" sz="1100" dirty="0" smtClean="0"/>
              <a:t>Selvhjulpenhet	- jeg </a:t>
            </a:r>
            <a:r>
              <a:rPr lang="nb-NO" sz="1100" dirty="0" err="1" smtClean="0"/>
              <a:t>kan-vil-gjør</a:t>
            </a:r>
            <a:endParaRPr lang="nb-NO" sz="1100" dirty="0" smtClean="0"/>
          </a:p>
          <a:p>
            <a:pPr eaLnBrk="1" hangingPunct="1"/>
            <a:r>
              <a:rPr lang="nb-NO" sz="1100" dirty="0" smtClean="0"/>
              <a:t>Ansvarlighet		- mine handlinger, mine følger</a:t>
            </a:r>
          </a:p>
          <a:p>
            <a:pPr eaLnBrk="1" hangingPunct="1"/>
            <a:r>
              <a:rPr lang="nb-NO" sz="1100" dirty="0" smtClean="0"/>
              <a:t>Troverdighet		- min integritet</a:t>
            </a:r>
          </a:p>
          <a:p>
            <a:pPr eaLnBrk="1" hangingPunct="1"/>
            <a:r>
              <a:rPr lang="nb-NO" sz="1100" dirty="0" smtClean="0"/>
              <a:t>Respekt		- den enkeltes respekt </a:t>
            </a:r>
          </a:p>
          <a:p>
            <a:pPr eaLnBrk="1" hangingPunct="1"/>
            <a:r>
              <a:rPr lang="nb-NO" sz="1100" dirty="0" smtClean="0"/>
              <a:t>Samarbeidsvilje	- grunnlaget for toleranse</a:t>
            </a:r>
          </a:p>
          <a:p>
            <a:pPr eaLnBrk="1" hangingPunct="1"/>
            <a:r>
              <a:rPr lang="nb-NO" sz="1100" dirty="0" smtClean="0"/>
              <a:t>Mottagelighet	-åpen for læring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A5238-9AE8-4B33-9648-C2AC99A0DA2D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Alle</a:t>
            </a:r>
            <a:r>
              <a:rPr lang="nb-NO" baseline="0" dirty="0" smtClean="0"/>
              <a:t> er inkludert i alt til en hver tid, eksempelvis i kurset, deltar alle i undervisning, veiledning og praktisk arbeid.</a:t>
            </a:r>
          </a:p>
          <a:p>
            <a:r>
              <a:rPr lang="nb-NO" baseline="0" dirty="0" smtClean="0"/>
              <a:t>KP:   Målet er å lære og utvikle den sosiale handlingskompetanse.</a:t>
            </a:r>
          </a:p>
          <a:p>
            <a:r>
              <a:rPr lang="nb-NO" baseline="0" dirty="0" smtClean="0"/>
              <a:t>Veiledere: i forhold til hvilken type jobb jeg skal ha, evt. utdanning, noen finner ut at de ikke greier det, og ønsker heller behandling</a:t>
            </a:r>
          </a:p>
          <a:p>
            <a:r>
              <a:rPr lang="nb-NO" baseline="0" dirty="0" err="1" smtClean="0"/>
              <a:t>Koorordinering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ift</a:t>
            </a:r>
            <a:r>
              <a:rPr lang="nb-NO" baseline="0" dirty="0" smtClean="0"/>
              <a:t>. NAV lokal, LAR, Behandlingsinstitusjoner.</a:t>
            </a:r>
          </a:p>
          <a:p>
            <a:r>
              <a:rPr lang="nb-NO" baseline="0" dirty="0" smtClean="0"/>
              <a:t>Miljøarbeid; Skulder til skulder, på </a:t>
            </a:r>
            <a:r>
              <a:rPr lang="nb-NO" baseline="0" dirty="0" err="1" smtClean="0"/>
              <a:t>på</a:t>
            </a:r>
            <a:r>
              <a:rPr lang="nb-NO" baseline="0" dirty="0" smtClean="0"/>
              <a:t> sosialkontor, nav, </a:t>
            </a:r>
            <a:r>
              <a:rPr lang="nb-NO" baseline="0" dirty="0" err="1" smtClean="0"/>
              <a:t>ansvrguppemøter</a:t>
            </a:r>
            <a:r>
              <a:rPr lang="nb-NO" baseline="0" dirty="0" smtClean="0"/>
              <a:t>, aktiviteter sammen.</a:t>
            </a:r>
          </a:p>
          <a:p>
            <a:r>
              <a:rPr lang="nb-NO" baseline="0" dirty="0" smtClean="0"/>
              <a:t>Fritid: Vi arrangerer og er med på alle aktiviteter; trim, golf, bowling, turer, fisker, mat etc.</a:t>
            </a:r>
          </a:p>
          <a:p>
            <a:endParaRPr lang="nb-NO" baseline="0" dirty="0" smtClean="0"/>
          </a:p>
          <a:p>
            <a:r>
              <a:rPr lang="nb-NO" baseline="0" dirty="0" smtClean="0"/>
              <a:t>Alle disse rollene kunne vært stillinger i det offentlige. 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15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NB! Alle har lett tilgang på ansatte</a:t>
            </a:r>
            <a:r>
              <a:rPr lang="nb-NO" baseline="0" dirty="0" smtClean="0"/>
              <a:t> i sine organisasjoner!!! Med tanke på oppfølging av deltakere og innsøkning.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Noen av oss har spesialfunksjoner.</a:t>
            </a:r>
          </a:p>
          <a:p>
            <a:r>
              <a:rPr lang="nb-NO" baseline="0" dirty="0" smtClean="0"/>
              <a:t>NAV: Sjekke ang ytelser, tilleggsytelser. Er koordinator. </a:t>
            </a:r>
          </a:p>
          <a:p>
            <a:r>
              <a:rPr lang="nb-NO" baseline="0" dirty="0" smtClean="0"/>
              <a:t>Det må alltid sjekkes om Arbeidsevnevurdering, </a:t>
            </a:r>
            <a:r>
              <a:rPr lang="nb-NO" baseline="0" dirty="0" err="1" smtClean="0"/>
              <a:t>aktivitetspland</a:t>
            </a:r>
            <a:r>
              <a:rPr lang="nb-NO" baseline="0" dirty="0" smtClean="0"/>
              <a:t>, tiltaksregistrering er på plass, hvis ikke sørge for at det blir gjort.</a:t>
            </a:r>
          </a:p>
          <a:p>
            <a:r>
              <a:rPr lang="nb-NO" baseline="0" dirty="0" smtClean="0"/>
              <a:t>Vedr praksisplass; Lage avtale, opplæringsplan, stønad til praksisplass(bedriften). For deltakeren må det ordnes med meldekort, og opplæring i utfylling av dette.</a:t>
            </a:r>
          </a:p>
          <a:p>
            <a:r>
              <a:rPr lang="nb-NO" baseline="0" dirty="0" smtClean="0"/>
              <a:t>Hvis behov, kan deltaker søkes inn på Kurs, truck, kran, stroppe, </a:t>
            </a:r>
            <a:r>
              <a:rPr lang="nb-NO" baseline="0" dirty="0" err="1" smtClean="0"/>
              <a:t>etc</a:t>
            </a:r>
            <a:r>
              <a:rPr lang="nb-NO" baseline="0" dirty="0" smtClean="0"/>
              <a:t>(gi eksempel)</a:t>
            </a:r>
          </a:p>
          <a:p>
            <a:endParaRPr lang="nb-NO" baseline="0" dirty="0" smtClean="0"/>
          </a:p>
          <a:p>
            <a:r>
              <a:rPr lang="nb-NO" baseline="0" dirty="0" smtClean="0"/>
              <a:t>Fra praksis til fast arbeid; forhandler om lønnstilskudd fra NAV, og vurderer utvidelse av lønnstilskudd.( opplærings, og produksjons argument)</a:t>
            </a:r>
          </a:p>
          <a:p>
            <a:endParaRPr lang="nb-NO" baseline="0" dirty="0" smtClean="0"/>
          </a:p>
          <a:p>
            <a:r>
              <a:rPr lang="nb-NO" dirty="0" smtClean="0"/>
              <a:t>Kommune:</a:t>
            </a:r>
          </a:p>
          <a:p>
            <a:r>
              <a:rPr lang="nb-NO" dirty="0" smtClean="0"/>
              <a:t>Bistå med søknad om kommunal bolig,</a:t>
            </a:r>
            <a:r>
              <a:rPr lang="nb-NO" baseline="0" dirty="0" smtClean="0"/>
              <a:t> bostøtteordninger, </a:t>
            </a:r>
          </a:p>
          <a:p>
            <a:r>
              <a:rPr lang="nb-NO" baseline="0" dirty="0" smtClean="0"/>
              <a:t>Gjeldsrådgiving, forberede møte med kommunal gjeldsrådgiver.</a:t>
            </a:r>
          </a:p>
          <a:p>
            <a:r>
              <a:rPr lang="nb-NO" baseline="0" dirty="0" smtClean="0"/>
              <a:t>Samarbeid med de kommunale ruskonsulentene(koordinering) poliklinisk behandling.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Kriminalomsorgen:</a:t>
            </a:r>
          </a:p>
          <a:p>
            <a:r>
              <a:rPr lang="nb-NO" baseline="0" dirty="0" smtClean="0"/>
              <a:t>Straffegjennomføring, koordinere i forhold til EK, samfunnsstraff, møteplikt, frigang.</a:t>
            </a:r>
          </a:p>
          <a:p>
            <a:r>
              <a:rPr lang="nb-NO" baseline="0" dirty="0" smtClean="0"/>
              <a:t>Avklare ev. nye forhold( i innsøkningsprosessen)</a:t>
            </a:r>
          </a:p>
          <a:p>
            <a:r>
              <a:rPr lang="nb-NO" baseline="0" dirty="0" smtClean="0"/>
              <a:t>Kontakten med fengslene og friomsorgen.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Skolerett, realkompetanse</a:t>
            </a:r>
            <a:r>
              <a:rPr lang="nb-NO" baseline="0" dirty="0" smtClean="0"/>
              <a:t> er to </a:t>
            </a:r>
            <a:r>
              <a:rPr lang="nb-NO" baseline="0" dirty="0" err="1" smtClean="0"/>
              <a:t>hoved</a:t>
            </a:r>
            <a:r>
              <a:rPr lang="nb-NO" baseline="0" dirty="0" smtClean="0"/>
              <a:t> momenter i </a:t>
            </a:r>
            <a:r>
              <a:rPr lang="nb-NO" baseline="0" dirty="0" err="1" smtClean="0"/>
              <a:t>Rogfk</a:t>
            </a:r>
            <a:r>
              <a:rPr lang="nb-NO" baseline="0" dirty="0" smtClean="0"/>
              <a:t> rollen.</a:t>
            </a:r>
          </a:p>
          <a:p>
            <a:r>
              <a:rPr lang="nb-NO" baseline="0" dirty="0" smtClean="0"/>
              <a:t>Her trenger vi hjelp og mer samarbeid.</a:t>
            </a:r>
          </a:p>
          <a:p>
            <a:endParaRPr lang="nb-NO" baseline="0" dirty="0" smtClean="0"/>
          </a:p>
          <a:p>
            <a:r>
              <a:rPr lang="nb-NO" baseline="0" dirty="0" err="1" smtClean="0"/>
              <a:t>-Hva</a:t>
            </a:r>
            <a:r>
              <a:rPr lang="nb-NO" baseline="0" dirty="0" smtClean="0"/>
              <a:t> med elevene i fengsel som løslates, kan TAFU spille en rolle her?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Per vil søke seg inn:</a:t>
            </a:r>
          </a:p>
          <a:p>
            <a:r>
              <a:rPr lang="nb-NO" dirty="0" smtClean="0"/>
              <a:t>LAR</a:t>
            </a:r>
            <a:r>
              <a:rPr lang="nb-NO" baseline="0" dirty="0" smtClean="0"/>
              <a:t> tar kontakt og formidler navn, tlf</a:t>
            </a:r>
            <a:r>
              <a:rPr lang="nb-NO" dirty="0" smtClean="0"/>
              <a:t>. informasjon, 1. intervju, 2. intervju</a:t>
            </a:r>
          </a:p>
          <a:p>
            <a:r>
              <a:rPr lang="nb-NO" dirty="0" smtClean="0"/>
              <a:t>NAV</a:t>
            </a:r>
            <a:r>
              <a:rPr lang="nb-NO" baseline="0" dirty="0" smtClean="0"/>
              <a:t> sørger for; arbeidsevnevurdering, aktivitetsplan, innsøkning. Videre, ytelse.</a:t>
            </a:r>
          </a:p>
          <a:p>
            <a:r>
              <a:rPr lang="nb-NO" baseline="0" dirty="0" smtClean="0"/>
              <a:t>Kriminalomsorgen sørger for; Avklaring av ev. pågående straffegjennomføring, ev. nye straffbare forhold.</a:t>
            </a:r>
          </a:p>
          <a:p>
            <a:endParaRPr lang="nb-NO" baseline="0" dirty="0" smtClean="0"/>
          </a:p>
          <a:p>
            <a:r>
              <a:rPr lang="nb-NO" baseline="0" dirty="0" smtClean="0"/>
              <a:t>-NB Rusfrihet, bolig, økonomi.(stønad skal i utgangspunktet være i orden, men noe er fremdeles på sosialhjelp)</a:t>
            </a:r>
          </a:p>
          <a:p>
            <a:endParaRPr lang="nb-NO" baseline="0" dirty="0" smtClean="0"/>
          </a:p>
          <a:p>
            <a:r>
              <a:rPr lang="nb-NO" baseline="0" dirty="0" smtClean="0"/>
              <a:t>Gjennomføring av kurs:</a:t>
            </a:r>
          </a:p>
          <a:p>
            <a:r>
              <a:rPr lang="nb-NO" baseline="0" dirty="0" smtClean="0"/>
              <a:t>Per har samfunnsstraff. Denne gjennomføres i samarbeid med friomsorgen; enten med saksbehandler, eller ved kriminalomsorgens ansatte i TAFU. Viktig med gode avtaler.</a:t>
            </a:r>
          </a:p>
          <a:p>
            <a:r>
              <a:rPr lang="nb-NO" baseline="0" dirty="0" smtClean="0"/>
              <a:t>Per har rett på reisepenger, og muligens bostøtte: NAV formidler videre, eller tar saken.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18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baseline="0" dirty="0" smtClean="0"/>
              <a:t>Per er ferdig med kurset.</a:t>
            </a:r>
          </a:p>
          <a:p>
            <a:r>
              <a:rPr lang="nb-NO" baseline="0" dirty="0" smtClean="0"/>
              <a:t>Skal ut i praksis. Aksel har skaffet praksisplass. </a:t>
            </a:r>
          </a:p>
          <a:p>
            <a:r>
              <a:rPr lang="nb-NO" baseline="0" dirty="0" smtClean="0"/>
              <a:t>NAV ordner det formelle mellom </a:t>
            </a:r>
            <a:r>
              <a:rPr lang="nb-NO" baseline="0" dirty="0" err="1" smtClean="0"/>
              <a:t>arb</a:t>
            </a:r>
            <a:r>
              <a:rPr lang="nb-NO" baseline="0" dirty="0" smtClean="0"/>
              <a:t>. giver, deltaker og NAV.</a:t>
            </a:r>
          </a:p>
          <a:p>
            <a:r>
              <a:rPr lang="nb-NO" baseline="0" dirty="0" smtClean="0"/>
              <a:t>Tilskudd til bedrift, kontrakt/opplæringsplan, praksisforlengelse.</a:t>
            </a:r>
          </a:p>
          <a:p>
            <a:r>
              <a:rPr lang="nb-NO" baseline="0" dirty="0" smtClean="0"/>
              <a:t>Kriminalomsorgen tilpasser </a:t>
            </a:r>
            <a:r>
              <a:rPr lang="nb-NO" baseline="0" dirty="0" err="1" smtClean="0"/>
              <a:t>samfunnstraffen</a:t>
            </a:r>
            <a:r>
              <a:rPr lang="nb-NO" baseline="0" dirty="0" smtClean="0"/>
              <a:t>.( praksis 4 dg i uken)</a:t>
            </a:r>
          </a:p>
          <a:p>
            <a:endParaRPr lang="nb-NO" baseline="0" dirty="0" smtClean="0"/>
          </a:p>
          <a:p>
            <a:r>
              <a:rPr lang="nb-NO" baseline="0" dirty="0" smtClean="0"/>
              <a:t>Per har fått tilbud om fast jobb:</a:t>
            </a:r>
          </a:p>
          <a:p>
            <a:r>
              <a:rPr lang="nb-NO" baseline="0" dirty="0" smtClean="0"/>
              <a:t>Bedrift ønsker lønnstilskudd, ut fra opplæringsbehov.</a:t>
            </a:r>
          </a:p>
          <a:p>
            <a:r>
              <a:rPr lang="nb-NO" baseline="0" dirty="0" smtClean="0"/>
              <a:t>NAV besørger/forhandler dette. Hva med opplæringsbehov? Hva med videre lønnstilskudd?</a:t>
            </a:r>
          </a:p>
          <a:p>
            <a:r>
              <a:rPr lang="nb-NO" baseline="0" dirty="0" smtClean="0"/>
              <a:t>Kriminalomsorgen tilpasser samfunnsstraff hvis nødvendig.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Kommunen har faste gjeldsrådgivere, og vi kan være med å forberede en slik prosess. Få oversikt over gjeld/kreditorer.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19</a:t>
            </a:fld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 gikk ut i praksis(tømring) i juni, tok opp igjen tverrfaglig eksamen i desember. Videre gjennomførte han EK(elektronisk soning) i desember/januar,  og har fått fast arbeid fra 14.01.2013, og skal videre ta fagprøven i juni i år. Han har hele veien hatt rusoppfølging via kommune og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Put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 </a:t>
            </a:r>
            <a:r>
              <a:rPr lang="nb-NO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 er et godt eksempel på det tilbudet TAFU kan stå for og de mulighetene en kan få frem og gi deltakerne, gjennom det tverretatlige samarbeidet vi har i TAFU.</a:t>
            </a:r>
            <a:endParaRPr lang="nb-NO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F7DA4-9C68-4E7A-8A0D-84EF24C9C5D6}" type="slidenum">
              <a:rPr lang="nb-NO" smtClean="0"/>
              <a:pPr/>
              <a:t>22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vinklet trekant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uppe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ihånds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ihånds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ihånds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Rett linje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7" name="Undertit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11" name="Plassholder for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12" name="Plassholder for bunn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13" name="Plassholder for lysbilde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9D1CF1F-0B4F-45A2-B897-169F4E753DE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0D817-B336-4D02-ACF5-8362FE8381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nkelteg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Vinkelteg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AA2F42-2BBB-40C4-854F-E4A8096E0A5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F7CF39-3603-4DBD-8087-C7489E31692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31EC34-70A0-47BD-9C29-C056109D6AF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D590A6-841F-47DD-9B64-EE5B14AE290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1FCE-FE9B-4148-ADEB-F92EE0DF0A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5F45DE-50D7-4114-8554-4097FC0223F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ånds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ihånds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ttvinklet trekant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Rett linje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Vinkelteg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Vinkelteg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1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12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13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F5801F4-EC36-47B3-9E0D-C1EA91C13F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A5972-EF4F-4713-8C0D-EECB90A8D9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5470C-06F6-4B05-AF39-7B3C1729D1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ånds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ihånds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ettvinklet trekant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Rett linj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it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33" name="Plassholder for tekst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0" name="Plassholder for dato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22" name="Plassholder for bunntekst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  <p:sp>
        <p:nvSpPr>
          <p:cNvPr id="18" name="Plassholder for lysbildenumm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A147024-A155-4D72-B116-93CDB045722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47" r:id="rId2"/>
    <p:sldLayoutId id="2147484052" r:id="rId3"/>
    <p:sldLayoutId id="2147484053" r:id="rId4"/>
    <p:sldLayoutId id="2147484054" r:id="rId5"/>
    <p:sldLayoutId id="2147484055" r:id="rId6"/>
    <p:sldLayoutId id="2147484048" r:id="rId7"/>
    <p:sldLayoutId id="2147484056" r:id="rId8"/>
    <p:sldLayoutId id="2147484057" r:id="rId9"/>
    <p:sldLayoutId id="2147484049" r:id="rId10"/>
    <p:sldLayoutId id="21474840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Samarbeidsavtale%202012-1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kp,%20utdyping.doc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kp,%20utdyping.doc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ANDRE%20INTERVJU.doc" TargetMode="External"/><Relationship Id="rId2" Type="http://schemas.openxmlformats.org/officeDocument/2006/relationships/hyperlink" Target="F&#216;RSTE%20INTERVJU.do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Kursplan%20februar%202013.doc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97;rsrapport%20TAFU%202012.doc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548680"/>
            <a:ext cx="7772400" cy="2880319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TAFU ROGALAND	</a:t>
            </a:r>
            <a:br>
              <a:rPr lang="nb-NO" dirty="0" smtClean="0"/>
            </a:br>
            <a:r>
              <a:rPr lang="nb-NO" dirty="0" err="1" smtClean="0"/>
              <a:t>www.tafu.no</a:t>
            </a:r>
            <a:endParaRPr lang="nb-NO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/>
            <a:r>
              <a:rPr lang="nb-NO" dirty="0" smtClean="0"/>
              <a:t>Tilbakeføring gjennom Arbeid, Fritid og </a:t>
            </a:r>
          </a:p>
          <a:p>
            <a:pPr marR="0" eaLnBrk="1" hangingPunct="1"/>
            <a:r>
              <a:rPr lang="nb-NO" dirty="0" smtClean="0"/>
              <a:t>Utdanning</a:t>
            </a:r>
          </a:p>
          <a:p>
            <a:pPr marR="0"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72816"/>
            <a:ext cx="7693025" cy="41624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nb-NO" sz="2300" dirty="0" smtClean="0"/>
              <a:t>Et samarbeidsprosjekt mellom</a:t>
            </a:r>
          </a:p>
          <a:p>
            <a:pPr eaLnBrk="1" hangingPunct="1">
              <a:buFont typeface="Wingdings" pitchFamily="2" charset="2"/>
              <a:buNone/>
            </a:pPr>
            <a:endParaRPr lang="nb-NO" sz="2300" dirty="0" smtClean="0"/>
          </a:p>
          <a:p>
            <a:pPr eaLnBrk="1" hangingPunct="1"/>
            <a:r>
              <a:rPr lang="nb-NO" sz="2300" dirty="0" smtClean="0"/>
              <a:t>	</a:t>
            </a:r>
            <a:r>
              <a:rPr lang="nb-NO" sz="2300" dirty="0" err="1" smtClean="0"/>
              <a:t>NAV-Rogaland</a:t>
            </a:r>
            <a:endParaRPr lang="nb-NO" sz="2300" dirty="0" smtClean="0"/>
          </a:p>
          <a:p>
            <a:pPr eaLnBrk="1" hangingPunct="1"/>
            <a:r>
              <a:rPr lang="nb-NO" sz="2300" dirty="0" smtClean="0"/>
              <a:t>	Kriminalomsorgen Region Sør Vest</a:t>
            </a:r>
          </a:p>
          <a:p>
            <a:pPr eaLnBrk="1" hangingPunct="1"/>
            <a:r>
              <a:rPr lang="nb-NO" sz="2300" dirty="0" smtClean="0"/>
              <a:t>	Stavanger Kommune</a:t>
            </a:r>
          </a:p>
          <a:p>
            <a:pPr eaLnBrk="1" hangingPunct="1"/>
            <a:r>
              <a:rPr lang="nb-NO" sz="2300" dirty="0" smtClean="0"/>
              <a:t>	Sandnes Kommune</a:t>
            </a:r>
          </a:p>
          <a:p>
            <a:pPr eaLnBrk="1" hangingPunct="1"/>
            <a:r>
              <a:rPr lang="nb-NO" sz="2300" dirty="0" smtClean="0"/>
              <a:t>	Rogaland Fylkeskommune</a:t>
            </a:r>
          </a:p>
          <a:p>
            <a:pPr eaLnBrk="1" hangingPunct="1"/>
            <a:r>
              <a:rPr lang="nb-NO" sz="2300" dirty="0" smtClean="0"/>
              <a:t>      Tiltaksarrangør: </a:t>
            </a:r>
            <a:r>
              <a:rPr lang="nb-NO" sz="2300" dirty="0" err="1" smtClean="0"/>
              <a:t>Allservice</a:t>
            </a:r>
            <a:r>
              <a:rPr lang="nb-NO" sz="2300" dirty="0" smtClean="0"/>
              <a:t> AS</a:t>
            </a:r>
          </a:p>
        </p:txBody>
      </p:sp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>TAFU Rogaland 2009-2013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620688"/>
            <a:ext cx="7349059" cy="525658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nb-NO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3600" b="1" u="sng" dirty="0" smtClean="0"/>
              <a:t>Tiltakets hovedfokus</a:t>
            </a:r>
          </a:p>
          <a:p>
            <a:pPr eaLnBrk="1" hangingPunct="1">
              <a:buFont typeface="Wingdings" pitchFamily="2" charset="2"/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Forvaltningsmessig samarbeid:</a:t>
            </a:r>
          </a:p>
          <a:p>
            <a:pPr eaLnBrk="1" hangingPunct="1"/>
            <a:r>
              <a:rPr lang="nb-NO" dirty="0" smtClean="0">
                <a:hlinkClick r:id="rId3" action="ppaction://hlinkfile"/>
              </a:rPr>
              <a:t>Samarbeidsavtalen</a:t>
            </a:r>
            <a:r>
              <a:rPr lang="nb-NO" dirty="0" smtClean="0"/>
              <a:t>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Felles mål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Felles målgruppe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Felles metode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Felles økonomi</a:t>
            </a:r>
          </a:p>
          <a:p>
            <a:pPr lvl="1" eaLnBrk="1" hangingPunct="1">
              <a:buFont typeface="Arial" pitchFamily="34" charset="0"/>
              <a:buChar char="•"/>
            </a:pPr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Fritid, i tillegg til arbeid/utdanning</a:t>
            </a:r>
          </a:p>
          <a:p>
            <a:pPr eaLnBrk="1" hangingPunct="1"/>
            <a:endParaRPr lang="nb-NO" dirty="0" smtClean="0"/>
          </a:p>
        </p:txBody>
      </p:sp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>
          <a:xfrm>
            <a:off x="6804248" y="6165304"/>
            <a:ext cx="7924800" cy="43234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Finne, få og beholde arbeid på det åpne arbeidsmarked</a:t>
            </a:r>
          </a:p>
          <a:p>
            <a:endParaRPr lang="nb-NO" dirty="0" smtClean="0"/>
          </a:p>
          <a:p>
            <a:r>
              <a:rPr lang="nb-NO" dirty="0" smtClean="0"/>
              <a:t>Motvirke kriminalitet</a:t>
            </a:r>
          </a:p>
          <a:p>
            <a:endParaRPr lang="nb-NO" dirty="0" smtClean="0"/>
          </a:p>
          <a:p>
            <a:r>
              <a:rPr lang="nb-NO" dirty="0" smtClean="0"/>
              <a:t>Bli selvforsørget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Målsetting: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idx="1"/>
          </p:nvPr>
        </p:nvSpPr>
        <p:spPr>
          <a:xfrm>
            <a:off x="827584" y="332656"/>
            <a:ext cx="7859216" cy="567444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nb-NO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3200" b="1" u="sng" dirty="0" smtClean="0"/>
              <a:t>Målgruppe</a:t>
            </a:r>
          </a:p>
          <a:p>
            <a:pPr eaLnBrk="1" hangingPunct="1"/>
            <a:r>
              <a:rPr lang="nb-NO" sz="2300" dirty="0" smtClean="0"/>
              <a:t>Menn i alderen 18-40</a:t>
            </a:r>
          </a:p>
          <a:p>
            <a:pPr eaLnBrk="1" hangingPunct="1"/>
            <a:r>
              <a:rPr lang="nb-NO" sz="2300" dirty="0" smtClean="0"/>
              <a:t>Straffedømte</a:t>
            </a:r>
          </a:p>
          <a:p>
            <a:pPr eaLnBrk="1" hangingPunct="1"/>
            <a:r>
              <a:rPr lang="nb-NO" sz="2300" dirty="0" smtClean="0"/>
              <a:t>Er uten utdanning/arbeid</a:t>
            </a:r>
          </a:p>
          <a:p>
            <a:pPr eaLnBrk="1" hangingPunct="1"/>
            <a:r>
              <a:rPr lang="nb-NO" sz="2300" dirty="0" smtClean="0"/>
              <a:t>Behov for å øke sin sosiale handlingskompetanse </a:t>
            </a:r>
          </a:p>
          <a:p>
            <a:pPr eaLnBrk="1" hangingPunct="1"/>
            <a:r>
              <a:rPr lang="nb-NO" sz="2300" dirty="0" smtClean="0"/>
              <a:t>Trenger oppfølging for å oppnå dette</a:t>
            </a:r>
          </a:p>
          <a:p>
            <a:pPr eaLnBrk="1" hangingPunct="1">
              <a:buNone/>
            </a:pPr>
            <a:endParaRPr lang="nb-NO" sz="3200" b="1" u="sng" dirty="0" smtClean="0"/>
          </a:p>
          <a:p>
            <a:pPr eaLnBrk="1" hangingPunct="1">
              <a:buNone/>
            </a:pPr>
            <a:r>
              <a:rPr lang="nb-NO" sz="3200" b="1" u="sng" dirty="0" smtClean="0"/>
              <a:t>Vilkår</a:t>
            </a:r>
          </a:p>
          <a:p>
            <a:pPr eaLnBrk="1" hangingPunct="1"/>
            <a:r>
              <a:rPr lang="nb-NO" sz="2300" dirty="0" smtClean="0"/>
              <a:t>Skal ha ordnede boligforhold</a:t>
            </a:r>
          </a:p>
          <a:p>
            <a:pPr eaLnBrk="1" hangingPunct="1"/>
            <a:r>
              <a:rPr lang="nb-NO" sz="2300" dirty="0" smtClean="0"/>
              <a:t>Dokumentert rusfrihet minst 4 uker før inntak</a:t>
            </a:r>
          </a:p>
          <a:p>
            <a:pPr eaLnBrk="1" hangingPunct="1"/>
            <a:endParaRPr lang="nb-NO" sz="2400" dirty="0" smtClean="0"/>
          </a:p>
          <a:p>
            <a:pPr eaLnBrk="1" hangingPunct="1"/>
            <a:endParaRPr lang="nb-NO" sz="2400" dirty="0" smtClean="0"/>
          </a:p>
          <a:p>
            <a:pPr eaLnBrk="1" hangingPunct="1"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6146" name="AutoShape 9"/>
          <p:cNvSpPr>
            <a:spLocks noGrp="1" noChangeArrowheads="1"/>
          </p:cNvSpPr>
          <p:nvPr>
            <p:ph type="title"/>
          </p:nvPr>
        </p:nvSpPr>
        <p:spPr>
          <a:xfrm>
            <a:off x="6804248" y="6453336"/>
            <a:ext cx="7856537" cy="40466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08720"/>
            <a:ext cx="8229600" cy="509838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nb-NO" sz="3200" b="1" u="sng" dirty="0" smtClean="0">
                <a:hlinkClick r:id="rId3" action="ppaction://hlinkfile"/>
              </a:rPr>
              <a:t>Metode</a:t>
            </a:r>
            <a:endParaRPr lang="nb-NO" sz="3200" b="1" u="sng" dirty="0" smtClean="0"/>
          </a:p>
          <a:p>
            <a:pPr eaLnBrk="1" hangingPunct="1">
              <a:buNone/>
            </a:pPr>
            <a:r>
              <a:rPr lang="nb-NO" sz="2400" b="1" dirty="0" smtClean="0"/>
              <a:t>Konsekvenspedagogikk:</a:t>
            </a:r>
          </a:p>
          <a:p>
            <a:pPr eaLnBrk="1" hangingPunct="1">
              <a:buNone/>
            </a:pPr>
            <a:endParaRPr lang="nb-NO" sz="2400" b="1" dirty="0" smtClean="0"/>
          </a:p>
          <a:p>
            <a:pPr eaLnBrk="1" hangingPunct="1"/>
            <a:r>
              <a:rPr lang="nb-NO" sz="2400" dirty="0" smtClean="0"/>
              <a:t>Grunnlegger Jens Bay, ref </a:t>
            </a:r>
            <a:r>
              <a:rPr lang="nb-NO" sz="2400" dirty="0" err="1" smtClean="0"/>
              <a:t>Tamu</a:t>
            </a:r>
            <a:r>
              <a:rPr lang="nb-NO" sz="2400" dirty="0" smtClean="0"/>
              <a:t> skolen i Danmark</a:t>
            </a:r>
          </a:p>
          <a:p>
            <a:pPr eaLnBrk="1" hangingPunct="1"/>
            <a:endParaRPr lang="nb-NO" sz="2400" dirty="0" smtClean="0"/>
          </a:p>
          <a:p>
            <a:pPr eaLnBrk="1" hangingPunct="1"/>
            <a:r>
              <a:rPr lang="nb-NO" sz="2400" dirty="0" smtClean="0"/>
              <a:t>Hensikt: Skape rammer og vilkår for individuell utvikling og læring, med vekt på den sosiale handlingskompetanse</a:t>
            </a:r>
          </a:p>
          <a:p>
            <a:pPr eaLnBrk="1" hangingPunct="1">
              <a:buNone/>
            </a:pPr>
            <a:endParaRPr lang="nb-NO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2400" dirty="0" smtClean="0"/>
              <a:t>		</a:t>
            </a:r>
          </a:p>
        </p:txBody>
      </p:sp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8291264" cy="418058"/>
          </a:xfrm>
        </p:spPr>
        <p:txBody>
          <a:bodyPr>
            <a:normAutofit fontScale="90000"/>
          </a:bodyPr>
          <a:lstStyle/>
          <a:p>
            <a:pPr eaLnBrk="1" hangingPunct="1"/>
            <a:endParaRPr lang="nb-NO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nb-NO" sz="2800" b="1" u="sng" dirty="0" smtClean="0">
                <a:hlinkClick r:id="rId2" action="ppaction://hlinkfile"/>
              </a:rPr>
              <a:t>Metode</a:t>
            </a:r>
            <a:endParaRPr lang="nb-NO" sz="2800" b="1" u="sng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2600" dirty="0" err="1" smtClean="0"/>
              <a:t>-Handlingsorientert</a:t>
            </a:r>
            <a:r>
              <a:rPr lang="nb-NO" sz="2600" dirty="0" smtClean="0"/>
              <a:t>, </a:t>
            </a:r>
            <a:r>
              <a:rPr lang="nb-NO" sz="2600" dirty="0" err="1" smtClean="0"/>
              <a:t>tanke-ord-handling</a:t>
            </a:r>
            <a:endParaRPr lang="nb-NO" sz="2600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2600" dirty="0" err="1" smtClean="0"/>
              <a:t>-Situasjonsbestemt</a:t>
            </a:r>
            <a:r>
              <a:rPr lang="nb-NO" sz="2600" dirty="0" smtClean="0"/>
              <a:t>, handlingsalternativer</a:t>
            </a:r>
          </a:p>
          <a:p>
            <a:pPr eaLnBrk="1" hangingPunct="1">
              <a:buFont typeface="Wingdings" pitchFamily="2" charset="2"/>
              <a:buNone/>
            </a:pPr>
            <a:endParaRPr lang="nb-NO" sz="2600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2600" dirty="0" err="1" smtClean="0"/>
              <a:t>-Deltakersentrert</a:t>
            </a:r>
            <a:r>
              <a:rPr lang="nb-NO" sz="2600" dirty="0" smtClean="0"/>
              <a:t>, </a:t>
            </a:r>
            <a:r>
              <a:rPr lang="nb-NO" sz="2600" b="1" u="sng" dirty="0" err="1" smtClean="0"/>
              <a:t>vil-kan-skal</a:t>
            </a:r>
            <a:r>
              <a:rPr lang="nb-NO" sz="2600" dirty="0" smtClean="0"/>
              <a:t>, selvvalg</a:t>
            </a:r>
          </a:p>
          <a:p>
            <a:pPr eaLnBrk="1" hangingPunct="1">
              <a:buFont typeface="Wingdings" pitchFamily="2" charset="2"/>
              <a:buNone/>
            </a:pPr>
            <a:endParaRPr lang="nb-NO" sz="2600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2600" dirty="0" err="1" smtClean="0"/>
              <a:t>-Holdningsorientert</a:t>
            </a:r>
            <a:r>
              <a:rPr lang="nb-NO" sz="2600" dirty="0" smtClean="0"/>
              <a:t>, normstyrt, fremfor regelstyrt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8680"/>
            <a:ext cx="8229600" cy="5458420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nb-NO" sz="2800" b="1" dirty="0" smtClean="0"/>
              <a:t>Konsekvenspedagogikk</a:t>
            </a:r>
            <a:r>
              <a:rPr lang="nb-NO" dirty="0" smtClean="0"/>
              <a:t>:</a:t>
            </a:r>
          </a:p>
          <a:p>
            <a:pPr eaLnBrk="1" hangingPunct="1">
              <a:buNone/>
            </a:pPr>
            <a:endParaRPr lang="nb-NO" dirty="0" smtClean="0"/>
          </a:p>
          <a:p>
            <a:pPr algn="ctr" eaLnBrk="1" hangingPunct="1">
              <a:buNone/>
            </a:pPr>
            <a:r>
              <a:rPr lang="nb-NO" b="1" dirty="0" smtClean="0"/>
              <a:t>Sosial handlingskompetanse</a:t>
            </a:r>
          </a:p>
          <a:p>
            <a:pPr algn="ctr" eaLnBrk="1" hangingPunct="1">
              <a:buNone/>
            </a:pPr>
            <a:endParaRPr lang="nb-NO" dirty="0" smtClean="0"/>
          </a:p>
          <a:p>
            <a:pPr eaLnBrk="1" hangingPunct="1"/>
            <a:r>
              <a:rPr lang="nb-NO" dirty="0" smtClean="0"/>
              <a:t>Selvbestemmelse	- mitt valg</a:t>
            </a:r>
          </a:p>
          <a:p>
            <a:pPr eaLnBrk="1" hangingPunct="1"/>
            <a:r>
              <a:rPr lang="nb-NO" dirty="0" smtClean="0"/>
              <a:t>Selvhjulpenhet	- jeg </a:t>
            </a:r>
            <a:r>
              <a:rPr lang="nb-NO" dirty="0" err="1" smtClean="0"/>
              <a:t>kan-vil-gjør</a:t>
            </a:r>
            <a:endParaRPr lang="nb-NO" dirty="0" smtClean="0"/>
          </a:p>
          <a:p>
            <a:pPr eaLnBrk="1" hangingPunct="1"/>
            <a:r>
              <a:rPr lang="nb-NO" dirty="0" smtClean="0"/>
              <a:t>Ansvarlighet		- mine handlinger, mine 				   følger</a:t>
            </a:r>
          </a:p>
          <a:p>
            <a:pPr eaLnBrk="1" hangingPunct="1"/>
            <a:r>
              <a:rPr lang="nb-NO" dirty="0" smtClean="0"/>
              <a:t>Troverdighet		- min integritet</a:t>
            </a:r>
          </a:p>
          <a:p>
            <a:pPr eaLnBrk="1" hangingPunct="1"/>
            <a:r>
              <a:rPr lang="nb-NO" dirty="0" smtClean="0"/>
              <a:t>Respekt			- den enkeltes respekt </a:t>
            </a:r>
          </a:p>
          <a:p>
            <a:pPr eaLnBrk="1" hangingPunct="1"/>
            <a:r>
              <a:rPr lang="nb-NO" dirty="0" smtClean="0"/>
              <a:t>Samarbeidsvilje	- grunnlaget for toleranse</a:t>
            </a:r>
          </a:p>
          <a:p>
            <a:pPr eaLnBrk="1" hangingPunct="1"/>
            <a:r>
              <a:rPr lang="nb-NO" dirty="0" smtClean="0"/>
              <a:t>Mottagelighet		- åpen for læring</a:t>
            </a:r>
          </a:p>
        </p:txBody>
      </p:sp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332656"/>
            <a:ext cx="7775649" cy="4824536"/>
          </a:xfrm>
        </p:spPr>
        <p:txBody>
          <a:bodyPr/>
          <a:lstStyle/>
          <a:p>
            <a:pPr eaLnBrk="1" hangingPunct="1">
              <a:buNone/>
            </a:pPr>
            <a:endParaRPr lang="nb-NO" sz="3200" b="1" u="sng" dirty="0" smtClean="0"/>
          </a:p>
          <a:p>
            <a:pPr eaLnBrk="1" hangingPunct="1">
              <a:buNone/>
            </a:pPr>
            <a:r>
              <a:rPr lang="nb-NO" sz="3200" b="1" u="sng" dirty="0" smtClean="0"/>
              <a:t>Innhold i tiltaket</a:t>
            </a:r>
          </a:p>
          <a:p>
            <a:pPr eaLnBrk="1" hangingPunct="1"/>
            <a:endParaRPr lang="nb-NO" sz="3200" b="1" dirty="0" smtClean="0"/>
          </a:p>
          <a:p>
            <a:pPr eaLnBrk="1" hangingPunct="1"/>
            <a:r>
              <a:rPr lang="nb-NO" sz="3000" dirty="0" smtClean="0"/>
              <a:t>Inntaksfasen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Skal være lett å ta kontakt for alle samarbeidsparter, eks telefon, e-post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4 inntak pr. år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i="1" dirty="0" smtClean="0">
                <a:hlinkClick r:id="rId2" action="ppaction://hlinkfile"/>
              </a:rPr>
              <a:t>1.gangs</a:t>
            </a:r>
            <a:r>
              <a:rPr lang="nb-NO" i="1" dirty="0" smtClean="0"/>
              <a:t> samtale (faktainformasjon)</a:t>
            </a:r>
            <a:r>
              <a:rPr lang="nb-NO" dirty="0" smtClean="0"/>
              <a:t>  ved TAFU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i="1" dirty="0" smtClean="0">
                <a:hlinkClick r:id="rId3" action="ppaction://hlinkfile"/>
              </a:rPr>
              <a:t>2.gangs</a:t>
            </a:r>
            <a:r>
              <a:rPr lang="nb-NO" i="1" dirty="0" smtClean="0"/>
              <a:t> samtale</a:t>
            </a:r>
            <a:r>
              <a:rPr lang="nb-NO" dirty="0" smtClean="0"/>
              <a:t> hvis aktuell for TAFU. 			</a:t>
            </a:r>
            <a:r>
              <a:rPr lang="nb-NO" dirty="0" err="1" smtClean="0"/>
              <a:t>-Påbegynt</a:t>
            </a:r>
            <a:r>
              <a:rPr lang="nb-NO" dirty="0" smtClean="0"/>
              <a:t> urinprøvetaking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	</a:t>
            </a:r>
            <a:r>
              <a:rPr lang="nb-NO" i="1" dirty="0" smtClean="0"/>
              <a:t>3.gangs samtale(dagen før kursstart)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	Samtykke- og taushetserklæring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	Avtaleskriving, registrering i NAV</a:t>
            </a:r>
          </a:p>
        </p:txBody>
      </p:sp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6804248" y="6453337"/>
            <a:ext cx="7924800" cy="4046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332656"/>
            <a:ext cx="7869560" cy="410386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nb-NO" sz="32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nb-NO" sz="3200" b="1" u="sng" dirty="0" smtClean="0"/>
              <a:t>Innhold i tiltaket</a:t>
            </a:r>
          </a:p>
          <a:p>
            <a:pPr eaLnBrk="1" hangingPunct="1">
              <a:buNone/>
            </a:pPr>
            <a:r>
              <a:rPr lang="nb-NO" sz="3000" dirty="0" smtClean="0"/>
              <a:t> </a:t>
            </a:r>
          </a:p>
          <a:p>
            <a:pPr eaLnBrk="1" hangingPunct="1"/>
            <a:r>
              <a:rPr lang="nb-NO" sz="3000" dirty="0" smtClean="0"/>
              <a:t>Veiledningsfasen 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sz="3000" dirty="0" smtClean="0"/>
              <a:t>	</a:t>
            </a:r>
            <a:r>
              <a:rPr lang="nb-NO" sz="2600" dirty="0" smtClean="0"/>
              <a:t>3 </a:t>
            </a:r>
            <a:r>
              <a:rPr lang="nb-NO" sz="2600" dirty="0" smtClean="0">
                <a:hlinkClick r:id="rId2" action="ppaction://hlinkfile"/>
              </a:rPr>
              <a:t>ukers</a:t>
            </a:r>
            <a:r>
              <a:rPr lang="nb-NO" sz="2600" dirty="0" smtClean="0"/>
              <a:t> </a:t>
            </a:r>
            <a:r>
              <a:rPr lang="nb-NO" sz="2600" dirty="0" err="1" smtClean="0"/>
              <a:t>Introprogram</a:t>
            </a:r>
            <a:r>
              <a:rPr lang="nb-NO" sz="3000" dirty="0" smtClean="0"/>
              <a:t>			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Uke 1: Arbeidsmarkedsveiledning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Uke 2: </a:t>
            </a:r>
            <a:r>
              <a:rPr lang="nb-NO" dirty="0" err="1" smtClean="0"/>
              <a:t>Teambuilding</a:t>
            </a:r>
            <a:r>
              <a:rPr lang="nb-NO" dirty="0" smtClean="0"/>
              <a:t> (overnattingstur)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Uke 3: Samfunnsorientering</a:t>
            </a:r>
          </a:p>
          <a:p>
            <a:pPr lvl="1" eaLnBrk="1" hangingPunct="1">
              <a:buNone/>
            </a:pP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		        </a:t>
            </a:r>
            <a:r>
              <a:rPr lang="nb-NO" sz="1600" dirty="0" smtClean="0"/>
              <a:t>-</a:t>
            </a: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b-NO" dirty="0" smtClean="0"/>
              <a:t>Starter med å finne praksis</a:t>
            </a:r>
          </a:p>
        </p:txBody>
      </p:sp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6804248" y="6453336"/>
            <a:ext cx="8229600" cy="40466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404664"/>
            <a:ext cx="7869560" cy="3744516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nb-NO" sz="3200" b="1" dirty="0" smtClean="0"/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nb-NO" sz="3200" b="1" u="sng" dirty="0" smtClean="0"/>
              <a:t>Innhold i tiltaket 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nb-NO" sz="3500" dirty="0" smtClean="0"/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nb-NO" sz="2800" dirty="0" smtClean="0"/>
              <a:t>Veiledningsfasen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nb-NO" sz="2800" dirty="0" smtClean="0"/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Ut i praksis i bedrift, 3-6 </a:t>
            </a:r>
            <a:r>
              <a:rPr lang="nb-NO" dirty="0" err="1" smtClean="0"/>
              <a:t>mndr</a:t>
            </a:r>
            <a:r>
              <a:rPr lang="nb-NO" dirty="0" smtClean="0"/>
              <a:t>.</a:t>
            </a:r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nb-NO" dirty="0" smtClean="0"/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Aktiviteter minst 2 ganger pr uke</a:t>
            </a:r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nb-NO" dirty="0" smtClean="0"/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Oppfølgings/veiledningssamtaler</a:t>
            </a:r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nb-NO" dirty="0" smtClean="0"/>
          </a:p>
          <a:p>
            <a:pPr marL="621348" lvl="1" indent="-25603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 smtClean="0"/>
              <a:t>Ettermiddag/kveldsåpent kontor</a:t>
            </a:r>
          </a:p>
        </p:txBody>
      </p:sp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6804248" y="6453336"/>
            <a:ext cx="7924800" cy="40466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332656"/>
            <a:ext cx="8085584" cy="6048672"/>
          </a:xfrm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>
              <a:buNone/>
            </a:pPr>
            <a:r>
              <a:rPr lang="nb-NO" sz="3200" b="1" u="sng" dirty="0" smtClean="0"/>
              <a:t>Innhold i tiltaket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Oppfølgingsfasen</a:t>
            </a:r>
          </a:p>
          <a:p>
            <a:pPr eaLnBrk="1" hangingPunct="1">
              <a:buNone/>
            </a:pPr>
            <a:endParaRPr lang="nb-NO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Skrives ut fra veiledningsfasen</a:t>
            </a:r>
          </a:p>
          <a:p>
            <a:pPr lvl="1" eaLnBrk="1" hangingPunct="1">
              <a:buNone/>
            </a:pPr>
            <a:r>
              <a:rPr lang="nb-NO" dirty="0" smtClean="0"/>
              <a:t>	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Tilsetting i bedrift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Motivering til fritidsaktivitet –ikke lenger et krav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dirty="0" smtClean="0"/>
              <a:t>Åpent tilbud om fortsatt oppfølging i form av veiledning, støtte og sosiale aktiviteter</a:t>
            </a:r>
          </a:p>
        </p:txBody>
      </p:sp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6660232" y="6381328"/>
            <a:ext cx="8229600" cy="33265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/>
              <a:t/>
            </a:r>
            <a:br>
              <a:rPr lang="nb-NO" dirty="0" smtClean="0"/>
            </a:br>
            <a:r>
              <a:rPr lang="nb-NO" sz="4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2200" dirty="0" smtClean="0">
                <a:solidFill>
                  <a:schemeClr val="bg1">
                    <a:lumMod val="75000"/>
                  </a:schemeClr>
                </a:solidFill>
              </a:rPr>
              <a:t>TAFU ROGALAND 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332656"/>
            <a:ext cx="7869560" cy="5328592"/>
          </a:xfrm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>
              <a:buNone/>
            </a:pPr>
            <a:r>
              <a:rPr lang="nb-NO" sz="3200" b="1" u="sng" dirty="0" smtClean="0"/>
              <a:t>Økonomiske forhold  i TAFU:</a:t>
            </a:r>
          </a:p>
          <a:p>
            <a:pPr lvl="1" eaLnBrk="1" hangingPunct="1">
              <a:buFont typeface="Arial" pitchFamily="34" charset="0"/>
              <a:buChar char="•"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Tilskudd fra kommunen på kr 6000 til aktiviteter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Stønad fra dag 1 til deltager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Tilretteleggingstilskudd til arbeidsgiver i praksisperioden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Lønnstilskudd ved ansettelse</a:t>
            </a:r>
          </a:p>
          <a:p>
            <a:pPr eaLnBrk="1" hangingPunct="1">
              <a:buFont typeface="Wingdings" pitchFamily="2" charset="2"/>
              <a:buNone/>
            </a:pPr>
            <a:endParaRPr lang="nb-NO" dirty="0" smtClean="0"/>
          </a:p>
        </p:txBody>
      </p:sp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6804248" y="6453336"/>
            <a:ext cx="8229600" cy="40466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ssholder for innhold 2"/>
          <p:cNvSpPr>
            <a:spLocks noGrp="1"/>
          </p:cNvSpPr>
          <p:nvPr>
            <p:ph idx="1"/>
          </p:nvPr>
        </p:nvSpPr>
        <p:spPr>
          <a:xfrm>
            <a:off x="827584" y="332656"/>
            <a:ext cx="7869560" cy="5472608"/>
          </a:xfrm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>
              <a:buNone/>
            </a:pPr>
            <a:r>
              <a:rPr lang="nb-NO" sz="3200" b="1" u="sng" dirty="0" smtClean="0">
                <a:hlinkClick r:id="rId2" action="ppaction://hlinkfile"/>
              </a:rPr>
              <a:t>Erfaringer</a:t>
            </a:r>
            <a:r>
              <a:rPr lang="nb-NO" sz="3200" b="1" u="sng" dirty="0" smtClean="0"/>
              <a:t> 2012</a:t>
            </a:r>
          </a:p>
          <a:p>
            <a:pPr lvl="1" eaLnBrk="1" hangingPunct="1"/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99 henvendelser</a:t>
            </a:r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30 gitt plass</a:t>
            </a:r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24 møtt til kurs</a:t>
            </a:r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20 fullført kurs</a:t>
            </a:r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I løpet av 2012 har;</a:t>
            </a:r>
          </a:p>
          <a:p>
            <a:pPr lvl="3" eaLnBrk="1" hangingPunct="1">
              <a:buFont typeface="Lucida Sans Unicode" pitchFamily="34" charset="0"/>
              <a:buChar char="▸"/>
            </a:pPr>
            <a:r>
              <a:rPr lang="nb-NO" dirty="0" smtClean="0"/>
              <a:t>17 vært i praksis</a:t>
            </a:r>
          </a:p>
          <a:p>
            <a:pPr lvl="3" eaLnBrk="1" hangingPunct="1">
              <a:buFont typeface="Lucida Sans Unicode" pitchFamily="34" charset="0"/>
              <a:buChar char="▸"/>
            </a:pPr>
            <a:r>
              <a:rPr lang="nb-NO" dirty="0" smtClean="0"/>
              <a:t>9  fått fast arbeid </a:t>
            </a:r>
          </a:p>
          <a:p>
            <a:pPr lvl="3" eaLnBrk="1" hangingPunct="1">
              <a:buFont typeface="Lucida Sans Unicode" pitchFamily="34" charset="0"/>
              <a:buChar char="▸"/>
            </a:pPr>
            <a:r>
              <a:rPr lang="nb-NO" dirty="0" smtClean="0"/>
              <a:t>1 tatt fagbrev, 3 lærlinger, 1 tatt tverrfaglig eksamen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None/>
            </a:pPr>
            <a:r>
              <a:rPr lang="nb-NO" dirty="0" smtClean="0"/>
              <a:t>22 deltakere pr 31.12.12(26 deltakere pr i dag)</a:t>
            </a:r>
          </a:p>
          <a:p>
            <a:pPr lvl="3" eaLnBrk="1" hangingPunct="1">
              <a:buFont typeface="Lucida Sans Unicode" pitchFamily="34" charset="0"/>
              <a:buChar char="▸"/>
            </a:pPr>
            <a:endParaRPr lang="nb-NO" dirty="0" smtClean="0"/>
          </a:p>
        </p:txBody>
      </p:sp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6804248" y="6453336"/>
            <a:ext cx="7924800" cy="40466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000" dirty="0" smtClean="0">
                <a:solidFill>
                  <a:schemeClr val="bg1">
                    <a:lumMod val="75000"/>
                  </a:schemeClr>
                </a:solidFill>
              </a:rPr>
              <a:t>TAFU ROGALAND</a:t>
            </a:r>
            <a:endParaRPr lang="nb-NO" sz="20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er alle:</a:t>
            </a:r>
          </a:p>
          <a:p>
            <a:pPr lvl="1"/>
            <a:r>
              <a:rPr lang="nb-NO" dirty="0" smtClean="0"/>
              <a:t>Undervisere, holder kurs</a:t>
            </a:r>
          </a:p>
          <a:p>
            <a:pPr lvl="1"/>
            <a:r>
              <a:rPr lang="nb-NO" dirty="0" smtClean="0"/>
              <a:t>”Konsekvenspedagoger”</a:t>
            </a:r>
          </a:p>
          <a:p>
            <a:pPr lvl="1"/>
            <a:r>
              <a:rPr lang="nb-NO" dirty="0" smtClean="0"/>
              <a:t>Veiledere i forhold til veien videre</a:t>
            </a:r>
          </a:p>
          <a:p>
            <a:pPr lvl="1"/>
            <a:r>
              <a:rPr lang="nb-NO" dirty="0" smtClean="0"/>
              <a:t>Jobbfinnere</a:t>
            </a:r>
          </a:p>
          <a:p>
            <a:pPr lvl="1"/>
            <a:r>
              <a:rPr lang="nb-NO" dirty="0" smtClean="0"/>
              <a:t>Koordinatorer, mot hjelpeapparatet, mot arbeidsplass</a:t>
            </a:r>
          </a:p>
          <a:p>
            <a:pPr lvl="1"/>
            <a:r>
              <a:rPr lang="nb-NO" dirty="0" smtClean="0"/>
              <a:t>Miljøarbeidere</a:t>
            </a:r>
          </a:p>
          <a:p>
            <a:pPr lvl="1"/>
            <a:r>
              <a:rPr lang="nb-NO" dirty="0" smtClean="0"/>
              <a:t>Fritidskonsulenter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Hvordan jobber vi</a:t>
            </a:r>
            <a:endParaRPr lang="nb-NO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/>
          <a:lstStyle/>
          <a:p>
            <a:r>
              <a:rPr lang="nb-NO" b="1" dirty="0" smtClean="0"/>
              <a:t>NAV sin rolle</a:t>
            </a:r>
          </a:p>
          <a:p>
            <a:pPr lvl="1"/>
            <a:r>
              <a:rPr lang="nb-NO" dirty="0" smtClean="0"/>
              <a:t>Deltakers økonomi, tiltak, kurs</a:t>
            </a:r>
          </a:p>
          <a:p>
            <a:pPr lvl="1"/>
            <a:r>
              <a:rPr lang="nb-NO" dirty="0" smtClean="0"/>
              <a:t>Registrering, Arena</a:t>
            </a:r>
          </a:p>
          <a:p>
            <a:endParaRPr lang="nb-NO" b="1" dirty="0" smtClean="0"/>
          </a:p>
          <a:p>
            <a:r>
              <a:rPr lang="nb-NO" b="1" dirty="0" smtClean="0"/>
              <a:t>Kommunens rolle</a:t>
            </a:r>
          </a:p>
          <a:p>
            <a:pPr lvl="1"/>
            <a:r>
              <a:rPr lang="nb-NO" dirty="0" smtClean="0"/>
              <a:t>Bolig</a:t>
            </a:r>
          </a:p>
          <a:p>
            <a:pPr lvl="1"/>
            <a:r>
              <a:rPr lang="nb-NO" dirty="0" smtClean="0"/>
              <a:t>Gjeldsrådgiving</a:t>
            </a:r>
          </a:p>
          <a:p>
            <a:pPr lvl="1"/>
            <a:r>
              <a:rPr lang="nb-NO" dirty="0" smtClean="0"/>
              <a:t>Rusoppfølging</a:t>
            </a:r>
          </a:p>
          <a:p>
            <a:endParaRPr lang="nb-NO" b="1" dirty="0" smtClean="0"/>
          </a:p>
          <a:p>
            <a:r>
              <a:rPr lang="nb-NO" b="1" dirty="0" smtClean="0"/>
              <a:t>Kriminalomsorgens rolle</a:t>
            </a:r>
          </a:p>
          <a:p>
            <a:pPr lvl="1"/>
            <a:r>
              <a:rPr lang="nb-NO" dirty="0" smtClean="0"/>
              <a:t>Straffegjennomføring</a:t>
            </a:r>
          </a:p>
          <a:p>
            <a:pPr lvl="1"/>
            <a:r>
              <a:rPr lang="nb-NO" dirty="0" smtClean="0"/>
              <a:t>Nye forhold?</a:t>
            </a:r>
          </a:p>
          <a:p>
            <a:pPr lvl="1"/>
            <a:r>
              <a:rPr lang="nb-NO" dirty="0" smtClean="0"/>
              <a:t>Kontakten til fengslene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nb-NO" sz="2800" dirty="0" smtClean="0"/>
              <a:t>Hvordan jobber vi</a:t>
            </a:r>
            <a:endParaRPr lang="nb-NO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Rogaland Fylkeskommunes rolle</a:t>
            </a:r>
          </a:p>
          <a:p>
            <a:pPr lvl="1"/>
            <a:r>
              <a:rPr lang="nb-NO" dirty="0" smtClean="0"/>
              <a:t>Ivareta utdanningsperspektivet</a:t>
            </a:r>
          </a:p>
          <a:p>
            <a:pPr lvl="1"/>
            <a:r>
              <a:rPr lang="nb-NO" dirty="0" smtClean="0"/>
              <a:t>Delta i </a:t>
            </a:r>
            <a:r>
              <a:rPr lang="nb-NO" dirty="0" err="1" smtClean="0"/>
              <a:t>introkursene</a:t>
            </a:r>
            <a:endParaRPr lang="nb-NO" dirty="0" smtClean="0"/>
          </a:p>
          <a:p>
            <a:pPr lvl="1"/>
            <a:r>
              <a:rPr lang="nb-NO" dirty="0" smtClean="0"/>
              <a:t>60% stilling inn i TAFU </a:t>
            </a:r>
          </a:p>
          <a:p>
            <a:pPr lvl="1"/>
            <a:r>
              <a:rPr lang="nb-NO" dirty="0" smtClean="0"/>
              <a:t>Tilby karriereveiledning, bindeledd mot skolesystemene og fengselsundervisningen</a:t>
            </a:r>
          </a:p>
          <a:p>
            <a:pPr lvl="1">
              <a:buNone/>
            </a:pPr>
            <a:endParaRPr lang="nb-NO" dirty="0" smtClean="0"/>
          </a:p>
          <a:p>
            <a:r>
              <a:rPr lang="nb-NO" dirty="0" err="1" smtClean="0"/>
              <a:t>Allservice`s</a:t>
            </a:r>
            <a:r>
              <a:rPr lang="nb-NO" dirty="0" smtClean="0"/>
              <a:t> rolle</a:t>
            </a:r>
          </a:p>
          <a:p>
            <a:pPr lvl="1"/>
            <a:r>
              <a:rPr lang="nb-NO" dirty="0" smtClean="0"/>
              <a:t>Tiltaksarrangør</a:t>
            </a:r>
          </a:p>
          <a:p>
            <a:pPr lvl="1"/>
            <a:r>
              <a:rPr lang="nb-NO" dirty="0" smtClean="0"/>
              <a:t>3 tilsatte i prosjektet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Hvordan jobber vi</a:t>
            </a:r>
            <a:endParaRPr lang="nb-NO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00190"/>
          </a:xfrm>
        </p:spPr>
        <p:txBody>
          <a:bodyPr/>
          <a:lstStyle/>
          <a:p>
            <a:r>
              <a:rPr lang="nb-NO" dirty="0" smtClean="0"/>
              <a:t>Innsøkningen</a:t>
            </a:r>
          </a:p>
          <a:p>
            <a:pPr lvl="1"/>
            <a:r>
              <a:rPr lang="nb-NO" dirty="0" smtClean="0"/>
              <a:t>Per vil søke seg inn: LAR tar kontakt, </a:t>
            </a:r>
          </a:p>
          <a:p>
            <a:pPr lvl="1"/>
            <a:r>
              <a:rPr lang="nb-NO" dirty="0" smtClean="0"/>
              <a:t>intervjuer, </a:t>
            </a:r>
          </a:p>
          <a:p>
            <a:pPr lvl="1"/>
            <a:r>
              <a:rPr lang="nb-NO" dirty="0" smtClean="0"/>
              <a:t>samarbeid vedr samfunnsstraff, ruskontroll/oppfølging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Gjennomføring av kurset</a:t>
            </a:r>
          </a:p>
          <a:p>
            <a:pPr lvl="1"/>
            <a:r>
              <a:rPr lang="nb-NO" dirty="0" smtClean="0"/>
              <a:t>Per begynner på kurs</a:t>
            </a:r>
          </a:p>
          <a:p>
            <a:pPr lvl="1"/>
            <a:r>
              <a:rPr lang="nb-NO" dirty="0" smtClean="0"/>
              <a:t>Samfunnsstraffen, hva må gjøres?</a:t>
            </a:r>
          </a:p>
          <a:p>
            <a:pPr lvl="1"/>
            <a:r>
              <a:rPr lang="nb-NO" dirty="0" smtClean="0"/>
              <a:t>Per har 300 000 i gjeld</a:t>
            </a:r>
          </a:p>
          <a:p>
            <a:pPr lvl="1"/>
            <a:r>
              <a:rPr lang="nb-NO" dirty="0" smtClean="0"/>
              <a:t>Lager sin første CV, Presentasjonsbrev.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Samarbeidet i praksis</a:t>
            </a:r>
            <a:endParaRPr lang="nb-NO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Veien ut i praksis</a:t>
            </a:r>
          </a:p>
          <a:p>
            <a:pPr lvl="1"/>
            <a:r>
              <a:rPr lang="nb-NO" dirty="0" smtClean="0"/>
              <a:t>Finne jobben. Intervju. Trenger han kurs?</a:t>
            </a:r>
          </a:p>
          <a:p>
            <a:pPr lvl="1"/>
            <a:r>
              <a:rPr lang="nb-NO" dirty="0" smtClean="0"/>
              <a:t>Per begynner i praksis. Har fortsatt samfunnsstraff</a:t>
            </a:r>
          </a:p>
          <a:p>
            <a:pPr lvl="1"/>
            <a:r>
              <a:rPr lang="nb-NO" dirty="0" smtClean="0"/>
              <a:t>Er med på TAFU aktiviteter</a:t>
            </a:r>
          </a:p>
          <a:p>
            <a:pPr lvl="1"/>
            <a:r>
              <a:rPr lang="nb-NO" dirty="0" smtClean="0"/>
              <a:t>Evalueringsmøter</a:t>
            </a:r>
          </a:p>
          <a:p>
            <a:pPr lvl="1">
              <a:buNone/>
            </a:pPr>
            <a:endParaRPr lang="nb-NO" dirty="0" smtClean="0"/>
          </a:p>
          <a:p>
            <a:r>
              <a:rPr lang="nb-NO" dirty="0" smtClean="0"/>
              <a:t>Det faste arbeidet</a:t>
            </a:r>
          </a:p>
          <a:p>
            <a:pPr lvl="1"/>
            <a:r>
              <a:rPr lang="nb-NO" dirty="0" smtClean="0"/>
              <a:t>Per får tilbud om fast jobb. </a:t>
            </a:r>
          </a:p>
          <a:p>
            <a:pPr lvl="1"/>
            <a:r>
              <a:rPr lang="nb-NO" dirty="0" smtClean="0"/>
              <a:t>Forhandling. Lønnstilskudd</a:t>
            </a:r>
          </a:p>
          <a:p>
            <a:pPr lvl="1"/>
            <a:r>
              <a:rPr lang="nb-NO" dirty="0" smtClean="0"/>
              <a:t>Er endelig ferdig med samfunnsstraffen</a:t>
            </a:r>
          </a:p>
          <a:p>
            <a:pPr lvl="1"/>
            <a:r>
              <a:rPr lang="nb-NO" dirty="0" smtClean="0"/>
              <a:t>Nye gjeldskrav dukker opp. Kan bruke TAFU videre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Samarbeidet i praksis</a:t>
            </a:r>
            <a:endParaRPr lang="nb-NO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ssholder for innhold 2"/>
          <p:cNvSpPr>
            <a:spLocks noGrp="1"/>
          </p:cNvSpPr>
          <p:nvPr>
            <p:ph idx="1"/>
          </p:nvPr>
        </p:nvSpPr>
        <p:spPr>
          <a:xfrm>
            <a:off x="827584" y="332656"/>
            <a:ext cx="8013576" cy="5688632"/>
          </a:xfrm>
          <a:noFill/>
        </p:spPr>
        <p:txBody>
          <a:bodyPr/>
          <a:lstStyle/>
          <a:p>
            <a:pPr eaLnBrk="1" hangingPunct="1"/>
            <a:endParaRPr lang="nb-NO" dirty="0" smtClean="0"/>
          </a:p>
          <a:p>
            <a:pPr eaLnBrk="1" hangingPunct="1">
              <a:buNone/>
            </a:pPr>
            <a:r>
              <a:rPr lang="nb-NO" sz="3200" b="1" u="sng" dirty="0" smtClean="0"/>
              <a:t>Utfordringer:</a:t>
            </a:r>
          </a:p>
          <a:p>
            <a:pPr eaLnBrk="1" hangingPunct="1">
              <a:buNone/>
            </a:pPr>
            <a:r>
              <a:rPr lang="nb-NO" sz="2800" b="1" dirty="0" smtClean="0"/>
              <a:t> </a:t>
            </a:r>
            <a:r>
              <a:rPr lang="nb-NO" sz="2800" dirty="0" smtClean="0"/>
              <a:t>I TAFU</a:t>
            </a:r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Beholde/øke Basiskompetansen</a:t>
            </a:r>
          </a:p>
          <a:p>
            <a:pPr lvl="1" eaLnBrk="1" hangingPunct="1">
              <a:buFont typeface="Lucida Sans Unicode" pitchFamily="34" charset="0"/>
              <a:buChar char="▸"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Opprettholde søkermassen/bli regnet med</a:t>
            </a:r>
          </a:p>
          <a:p>
            <a:pPr lvl="1" eaLnBrk="1" hangingPunct="1">
              <a:buFont typeface="Lucida Sans Unicode" pitchFamily="34" charset="0"/>
              <a:buChar char="▸"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Innarbeide konsekvenspedagogikken; normer, regler, sanksjoner</a:t>
            </a:r>
          </a:p>
          <a:p>
            <a:pPr lvl="1" eaLnBrk="1" hangingPunct="1">
              <a:buFont typeface="Lucida Sans Unicode" pitchFamily="34" charset="0"/>
              <a:buChar char="▸"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Utdanningsdelen av prosjektet</a:t>
            </a:r>
          </a:p>
          <a:p>
            <a:pPr lvl="1" eaLnBrk="1" hangingPunct="1">
              <a:buNone/>
            </a:pPr>
            <a:endParaRPr lang="nb-NO" dirty="0" smtClean="0"/>
          </a:p>
          <a:p>
            <a:pPr lvl="1" eaLnBrk="1" hangingPunct="1">
              <a:buFont typeface="Lucida Sans Unicode" pitchFamily="34" charset="0"/>
              <a:buChar char="▸"/>
            </a:pPr>
            <a:r>
              <a:rPr lang="nb-NO" dirty="0" smtClean="0"/>
              <a:t>Beholde jobben; praksis/fast arbeid</a:t>
            </a:r>
          </a:p>
        </p:txBody>
      </p:sp>
      <p:sp>
        <p:nvSpPr>
          <p:cNvPr id="19458" name="Tittel 1"/>
          <p:cNvSpPr>
            <a:spLocks noGrp="1"/>
          </p:cNvSpPr>
          <p:nvPr>
            <p:ph type="title"/>
          </p:nvPr>
        </p:nvSpPr>
        <p:spPr>
          <a:xfrm>
            <a:off x="6804248" y="6309320"/>
            <a:ext cx="8229600" cy="5486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2200" dirty="0" smtClean="0">
                <a:solidFill>
                  <a:schemeClr val="bg1">
                    <a:lumMod val="75000"/>
                  </a:schemeClr>
                </a:solidFill>
              </a:rPr>
              <a:t>TAFU ROGALAND </a:t>
            </a:r>
            <a:r>
              <a:rPr lang="nb-NO" dirty="0" smtClean="0"/>
              <a:t>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Hva med:</a:t>
            </a:r>
          </a:p>
          <a:p>
            <a:pPr lvl="1" eaLnBrk="1" hangingPunct="1"/>
            <a:r>
              <a:rPr lang="nb-NO" dirty="0" smtClean="0"/>
              <a:t>Etter 2014?</a:t>
            </a:r>
          </a:p>
          <a:p>
            <a:pPr lvl="1" eaLnBrk="1" hangingPunct="1"/>
            <a:endParaRPr lang="nb-NO" dirty="0" smtClean="0"/>
          </a:p>
          <a:p>
            <a:pPr lvl="1" eaLnBrk="1" hangingPunct="1"/>
            <a:r>
              <a:rPr lang="nb-NO" dirty="0" smtClean="0"/>
              <a:t>Prosjektet nærmer seg slutten..</a:t>
            </a:r>
          </a:p>
          <a:p>
            <a:pPr lvl="1" eaLnBrk="1" hangingPunct="1"/>
            <a:endParaRPr lang="nb-NO" dirty="0" smtClean="0"/>
          </a:p>
          <a:p>
            <a:pPr lvl="1" eaLnBrk="1" hangingPunct="1"/>
            <a:r>
              <a:rPr lang="nb-NO" dirty="0" smtClean="0"/>
              <a:t>Fremtidig økonomi</a:t>
            </a:r>
          </a:p>
          <a:p>
            <a:pPr lvl="1" eaLnBrk="1" hangingPunct="1"/>
            <a:endParaRPr lang="nb-NO" dirty="0" smtClean="0"/>
          </a:p>
          <a:p>
            <a:pPr lvl="1" eaLnBrk="1" hangingPunct="1"/>
            <a:r>
              <a:rPr lang="nb-NO" dirty="0" smtClean="0"/>
              <a:t>Er TAFU en arbeidsmodell vi ønsker?</a:t>
            </a:r>
          </a:p>
          <a:p>
            <a:pPr lvl="1" eaLnBrk="1" hangingPunct="1"/>
            <a:endParaRPr lang="nb-NO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400" u="sng" dirty="0" smtClean="0"/>
              <a:t>Utfordringer:</a:t>
            </a:r>
            <a:br>
              <a:rPr lang="nb-NO" sz="4400" u="sng" dirty="0" smtClean="0"/>
            </a:br>
            <a:endParaRPr lang="nb-N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02656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Hvis vi kunne:</a:t>
            </a:r>
          </a:p>
          <a:p>
            <a:pPr lvl="1"/>
            <a:r>
              <a:rPr lang="nb-NO" dirty="0" smtClean="0"/>
              <a:t>få minst10 stk ut i fast arbeid pr år?</a:t>
            </a:r>
          </a:p>
          <a:p>
            <a:pPr lvl="1"/>
            <a:r>
              <a:rPr lang="nb-NO" dirty="0" smtClean="0"/>
              <a:t>få minst3 stk til å fullføre et fagbrev?</a:t>
            </a:r>
          </a:p>
          <a:p>
            <a:pPr lvl="1"/>
            <a:r>
              <a:rPr lang="nb-NO" dirty="0" smtClean="0"/>
              <a:t>få minst 3 stk til å velge vekk fengsel som alternativ?</a:t>
            </a:r>
          </a:p>
          <a:p>
            <a:pPr lvl="1">
              <a:buNone/>
            </a:pPr>
            <a:endParaRPr lang="nb-NO" sz="3600" dirty="0" smtClean="0"/>
          </a:p>
          <a:p>
            <a:pPr>
              <a:buNone/>
            </a:pPr>
            <a:r>
              <a:rPr lang="nb-NO" sz="2800" dirty="0" smtClean="0"/>
              <a:t>  Har vi som samfunn:</a:t>
            </a:r>
          </a:p>
          <a:p>
            <a:r>
              <a:rPr lang="nb-NO" sz="2800" dirty="0" smtClean="0"/>
              <a:t>  Kapasiteten til å klare</a:t>
            </a:r>
          </a:p>
          <a:p>
            <a:r>
              <a:rPr lang="nb-NO" sz="2800" dirty="0" smtClean="0"/>
              <a:t>  Interessen til å engasjere seg </a:t>
            </a:r>
          </a:p>
          <a:p>
            <a:r>
              <a:rPr lang="nb-NO" sz="2800" dirty="0" smtClean="0"/>
              <a:t>  Viljen til å ville</a:t>
            </a:r>
          </a:p>
          <a:p>
            <a:pPr algn="ctr"/>
            <a:endParaRPr lang="nb-NO" sz="32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Holde fokus</a:t>
            </a:r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54378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ktangel 4"/>
          <p:cNvSpPr/>
          <p:nvPr/>
        </p:nvSpPr>
        <p:spPr>
          <a:xfrm>
            <a:off x="4499992" y="1556792"/>
            <a:ext cx="43620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 smtClean="0"/>
              <a:t>TILBAKEFØRING TIL LIVET</a:t>
            </a:r>
          </a:p>
          <a:p>
            <a:endParaRPr lang="nb-NO" sz="2800" b="1" dirty="0" smtClean="0"/>
          </a:p>
          <a:p>
            <a:r>
              <a:rPr lang="nb-NO" b="1" dirty="0" smtClean="0"/>
              <a:t>TAFU:</a:t>
            </a:r>
          </a:p>
          <a:p>
            <a:r>
              <a:rPr lang="nb-NO" dirty="0" smtClean="0"/>
              <a:t>TAFU står for tilbakeføring gjennom arbeid, fritid og utdanning. I følge Eirik </a:t>
            </a:r>
            <a:r>
              <a:rPr lang="nb-NO" dirty="0" err="1" smtClean="0"/>
              <a:t>Salvesen</a:t>
            </a:r>
            <a:r>
              <a:rPr lang="nb-NO" dirty="0" smtClean="0"/>
              <a:t>, som vi har snakket med,</a:t>
            </a:r>
          </a:p>
          <a:p>
            <a:r>
              <a:rPr lang="nb-NO" dirty="0" smtClean="0"/>
              <a:t>kunne det like gjerne stått for tilbakeføring til livet.</a:t>
            </a:r>
          </a:p>
          <a:p>
            <a:r>
              <a:rPr lang="nb-NO" dirty="0" smtClean="0"/>
              <a:t>			</a:t>
            </a:r>
            <a:r>
              <a:rPr lang="nb-NO" sz="1200" dirty="0" smtClean="0"/>
              <a:t>Asfalt mai 2011</a:t>
            </a:r>
            <a:endParaRPr lang="nb-NO" sz="1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nneskelig">
  <a:themeElements>
    <a:clrScheme name="Menneskelig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nneskelig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Menneskelig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nneskelig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Menneskelig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Menneskelig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Menneskelig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971</TotalTime>
  <Words>1334</Words>
  <Application>Microsoft Office PowerPoint</Application>
  <PresentationFormat>Skjermfremvisning (4:3)</PresentationFormat>
  <Paragraphs>346</Paragraphs>
  <Slides>23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4" baseType="lpstr">
      <vt:lpstr>Menneskelig</vt:lpstr>
      <vt:lpstr>TAFU ROGALAND  www.tafu.no</vt:lpstr>
      <vt:lpstr>TAFU Rogaland 2009-2013</vt:lpstr>
      <vt:lpstr> TAFU ROGALAND</vt:lpstr>
      <vt:lpstr>Målsetting:</vt:lpstr>
      <vt:lpstr>TAFU ROGALAND</vt:lpstr>
      <vt:lpstr>Lysbilde 6</vt:lpstr>
      <vt:lpstr>Lysbilde 7</vt:lpstr>
      <vt:lpstr> </vt:lpstr>
      <vt:lpstr>TAFU ROGALAND</vt:lpstr>
      <vt:lpstr>TAFU ROGALAND</vt:lpstr>
      <vt:lpstr>TAFU ROGALAND</vt:lpstr>
      <vt:lpstr>  TAFU ROGALAND  </vt:lpstr>
      <vt:lpstr>TAFU ROGALAND</vt:lpstr>
      <vt:lpstr>TAFU ROGALAND</vt:lpstr>
      <vt:lpstr>Hvordan jobber vi</vt:lpstr>
      <vt:lpstr>Hvordan jobber vi</vt:lpstr>
      <vt:lpstr>Hvordan jobber vi</vt:lpstr>
      <vt:lpstr>Samarbeidet i praksis</vt:lpstr>
      <vt:lpstr>Samarbeidet i praksis</vt:lpstr>
      <vt:lpstr>TAFU ROGALAND  </vt:lpstr>
      <vt:lpstr>Utfordringer: </vt:lpstr>
      <vt:lpstr>Lysbilde 22</vt:lpstr>
      <vt:lpstr>Holde fokus</vt:lpstr>
    </vt:vector>
  </TitlesOfParts>
  <Company>Allservice 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TUA Rogaland</dc:title>
  <dc:creator>aksel</dc:creator>
  <cp:lastModifiedBy>Knut Bjørn Strømmen</cp:lastModifiedBy>
  <cp:revision>121</cp:revision>
  <dcterms:created xsi:type="dcterms:W3CDTF">2009-11-05T12:55:03Z</dcterms:created>
  <dcterms:modified xsi:type="dcterms:W3CDTF">2013-03-20T07:32:23Z</dcterms:modified>
</cp:coreProperties>
</file>