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4" r:id="rId3"/>
    <p:sldMasterId id="2147483686" r:id="rId4"/>
    <p:sldMasterId id="2147483698" r:id="rId5"/>
    <p:sldMasterId id="2147483722" r:id="rId6"/>
    <p:sldMasterId id="2147483734" r:id="rId7"/>
  </p:sldMasterIdLst>
  <p:notesMasterIdLst>
    <p:notesMasterId r:id="rId35"/>
  </p:notesMasterIdLst>
  <p:handoutMasterIdLst>
    <p:handoutMasterId r:id="rId36"/>
  </p:handoutMasterIdLst>
  <p:sldIdLst>
    <p:sldId id="259" r:id="rId8"/>
    <p:sldId id="260" r:id="rId9"/>
    <p:sldId id="267" r:id="rId10"/>
    <p:sldId id="280" r:id="rId11"/>
    <p:sldId id="281" r:id="rId12"/>
    <p:sldId id="282" r:id="rId13"/>
    <p:sldId id="283" r:id="rId14"/>
    <p:sldId id="285" r:id="rId15"/>
    <p:sldId id="286" r:id="rId16"/>
    <p:sldId id="262" r:id="rId17"/>
    <p:sldId id="274" r:id="rId18"/>
    <p:sldId id="261" r:id="rId19"/>
    <p:sldId id="264" r:id="rId20"/>
    <p:sldId id="289" r:id="rId21"/>
    <p:sldId id="265" r:id="rId22"/>
    <p:sldId id="268" r:id="rId23"/>
    <p:sldId id="272" r:id="rId24"/>
    <p:sldId id="271" r:id="rId25"/>
    <p:sldId id="275" r:id="rId26"/>
    <p:sldId id="277" r:id="rId27"/>
    <p:sldId id="278" r:id="rId28"/>
    <p:sldId id="258" r:id="rId29"/>
    <p:sldId id="290" r:id="rId30"/>
    <p:sldId id="292" r:id="rId31"/>
    <p:sldId id="291" r:id="rId32"/>
    <p:sldId id="279" r:id="rId33"/>
    <p:sldId id="276" r:id="rId34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C3C3B"/>
    <a:srgbClr val="5051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2" autoAdjust="0"/>
    <p:restoredTop sz="86455" autoAdjust="0"/>
  </p:normalViewPr>
  <p:slideViewPr>
    <p:cSldViewPr>
      <p:cViewPr>
        <p:scale>
          <a:sx n="72" d="100"/>
          <a:sy n="72" d="100"/>
        </p:scale>
        <p:origin x="-10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 dirty="0" smtClean="0"/>
              <a:t>«Hest og helse på Bastøy»</a:t>
            </a:r>
          </a:p>
          <a:p>
            <a:r>
              <a:rPr lang="nb-NO" dirty="0" smtClean="0"/>
              <a:t>Hilde Beate Tørnby og Kari Steinhovden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3510B-A6FC-4F3D-B188-907DB5E6B291}" type="datetimeFigureOut">
              <a:rPr lang="nb-NO" smtClean="0"/>
              <a:pPr/>
              <a:t>18.10.2012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613164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93FB5-02C8-42F6-93CC-0B505525C3D4}" type="datetimeFigureOut">
              <a:rPr lang="nb-NO" smtClean="0"/>
              <a:pPr/>
              <a:t>18.10.2012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36B5F-D972-4407-BE9E-81674A82CDD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83527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A36B5F-D972-4407-BE9E-81674A82CDD7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420894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A36B5F-D972-4407-BE9E-81674A82CDD7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525044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A36B5F-D972-4407-BE9E-81674A82CDD7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259970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Hva er det menneskene ikke vil se? Ører, halevifting,</a:t>
            </a:r>
            <a:r>
              <a:rPr lang="nb-NO" baseline="0" dirty="0" smtClean="0"/>
              <a:t> haltheter, ømheter i kroppen, «apati», overkjøring av menneskene.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A36B5F-D972-4407-BE9E-81674A82CDD7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33587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Kongruent kommunikasjon:</a:t>
            </a:r>
          </a:p>
          <a:p>
            <a:r>
              <a:rPr lang="nb-NO" dirty="0" smtClean="0"/>
              <a:t>Du kommer aldri nærmere et annet</a:t>
            </a:r>
            <a:r>
              <a:rPr lang="nb-NO" baseline="0" dirty="0" smtClean="0"/>
              <a:t> </a:t>
            </a:r>
            <a:r>
              <a:rPr lang="nb-NO" dirty="0" smtClean="0"/>
              <a:t>menneske enn den andre personen er</a:t>
            </a:r>
            <a:r>
              <a:rPr lang="nb-NO" baseline="0" dirty="0" smtClean="0"/>
              <a:t> </a:t>
            </a:r>
            <a:r>
              <a:rPr lang="nb-NO" dirty="0" smtClean="0"/>
              <a:t>nær seg selv. Den andre kommer heller ikke nærmere</a:t>
            </a:r>
            <a:r>
              <a:rPr lang="nb-NO" baseline="0" dirty="0" smtClean="0"/>
              <a:t> </a:t>
            </a:r>
            <a:r>
              <a:rPr lang="nb-NO" dirty="0" smtClean="0"/>
              <a:t>deg enn du er nær deg selv.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A36B5F-D972-4407-BE9E-81674A82CDD7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79514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1676400"/>
            <a:ext cx="9144000" cy="518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20000" y="2019920"/>
            <a:ext cx="7772400" cy="1104280"/>
          </a:xfrm>
        </p:spPr>
        <p:txBody>
          <a:bodyPr anchor="b"/>
          <a:lstStyle>
            <a:lvl1pPr algn="l">
              <a:lnSpc>
                <a:spcPts val="4000"/>
              </a:lnSpc>
              <a:defRPr sz="3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20000" y="3161021"/>
            <a:ext cx="7770600" cy="1752600"/>
          </a:xfrm>
        </p:spPr>
        <p:txBody>
          <a:bodyPr/>
          <a:lstStyle>
            <a:lvl1pPr marL="0" indent="0" algn="l">
              <a:lnSpc>
                <a:spcPts val="2200"/>
              </a:lnSpc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0" y="1019149"/>
            <a:ext cx="9144000" cy="22018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0" y="1239337"/>
            <a:ext cx="9144000" cy="22018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1459322"/>
            <a:ext cx="9144000" cy="22018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40000" y="-1"/>
            <a:ext cx="1592061" cy="1592061"/>
          </a:xfrm>
          <a:prstGeom prst="rect">
            <a:avLst/>
          </a:prstGeom>
        </p:spPr>
      </p:pic>
      <p:pic>
        <p:nvPicPr>
          <p:cNvPr id="9" name="Bilde 8" descr="VFK_logo_ny_75%s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552" y="0"/>
            <a:ext cx="1591200" cy="159120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720000" y="1503362"/>
            <a:ext cx="7772400" cy="782638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720000" y="2363788"/>
            <a:ext cx="7777163" cy="39608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019149"/>
            <a:ext cx="9144000" cy="5838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pic>
        <p:nvPicPr>
          <p:cNvPr id="8" name="Bilde 7" descr="VFK_logo_ny_75%sv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2" y="0"/>
            <a:ext cx="1591200" cy="159120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00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019149"/>
            <a:ext cx="9144000" cy="5838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tel 1"/>
          <p:cNvSpPr>
            <a:spLocks noGrp="1"/>
          </p:cNvSpPr>
          <p:nvPr>
            <p:ph type="title"/>
          </p:nvPr>
        </p:nvSpPr>
        <p:spPr>
          <a:xfrm>
            <a:off x="720000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tekst 2"/>
          <p:cNvSpPr>
            <a:spLocks noGrp="1"/>
          </p:cNvSpPr>
          <p:nvPr>
            <p:ph type="body" idx="1"/>
          </p:nvPr>
        </p:nvSpPr>
        <p:spPr>
          <a:xfrm>
            <a:off x="7200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7" name="Bilde 6" descr="VFK_logo_ny_75%sv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2" y="0"/>
            <a:ext cx="1591200" cy="159120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1503362"/>
            <a:ext cx="7772400" cy="720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20000" y="2362200"/>
            <a:ext cx="3811588" cy="3960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2362200"/>
            <a:ext cx="3813175" cy="3960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617046"/>
            <a:ext cx="8229600" cy="1143000"/>
          </a:xfrm>
        </p:spPr>
        <p:txBody>
          <a:bodyPr anchor="t"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25146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3154362"/>
            <a:ext cx="4040188" cy="37036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25146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3154362"/>
            <a:ext cx="4041775" cy="37036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CCBE2-0B88-4C3B-BB1E-6869BEE3612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4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1BCA-D78D-4E9E-AD75-6977FD9585C0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637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FA10-EC3B-4F95-9B83-757FEEB163F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555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40AB1-8846-4075-A2FA-C3EB0E08D8FC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1190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58326-BBEB-4A58-847E-D566A60062E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6095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F849-3CC6-41CE-ACFA-B8BDF1D14344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043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52D26-912C-4750-975C-828B19C565BF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451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302FA-D227-4B91-83BF-D3C2BA1A677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267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6FC9A-2CBF-4281-A491-3B7801A2612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353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8A5B-354F-4E71-B763-2AF4FC46F801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1231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1844675"/>
            <a:ext cx="2058988" cy="4281488"/>
          </a:xfrm>
        </p:spPr>
        <p:txBody>
          <a:bodyPr vert="eaVert"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844675"/>
            <a:ext cx="6029325" cy="4281488"/>
          </a:xfrm>
        </p:spPr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DE9D-A1B5-417C-B5BD-01DA8FEC0928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205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CCBE2-0B88-4C3B-BB1E-6869BEE3612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099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1BCA-D78D-4E9E-AD75-6977FD9585C0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3998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FA10-EC3B-4F95-9B83-757FEEB163F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04873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40AB1-8846-4075-A2FA-C3EB0E08D8FC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7919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58326-BBEB-4A58-847E-D566A60062E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4477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F849-3CC6-41CE-ACFA-B8BDF1D14344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689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52D26-912C-4750-975C-828B19C565BF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1478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302FA-D227-4B91-83BF-D3C2BA1A677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2529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6FC9A-2CBF-4281-A491-3B7801A2612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7930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8A5B-354F-4E71-B763-2AF4FC46F801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009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1844675"/>
            <a:ext cx="2058988" cy="4281488"/>
          </a:xfrm>
        </p:spPr>
        <p:txBody>
          <a:bodyPr vert="eaVert"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844675"/>
            <a:ext cx="6029325" cy="4281488"/>
          </a:xfrm>
        </p:spPr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DE9D-A1B5-417C-B5BD-01DA8FEC0928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4067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CCBE2-0B88-4C3B-BB1E-6869BEE3612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3714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1BCA-D78D-4E9E-AD75-6977FD9585C0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832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FA10-EC3B-4F95-9B83-757FEEB163F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9568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40AB1-8846-4075-A2FA-C3EB0E08D8FC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51381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58326-BBEB-4A58-847E-D566A60062E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54811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F849-3CC6-41CE-ACFA-B8BDF1D14344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1930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52D26-912C-4750-975C-828B19C565BF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33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302FA-D227-4B91-83BF-D3C2BA1A677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41697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6FC9A-2CBF-4281-A491-3B7801A2612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323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8A5B-354F-4E71-B763-2AF4FC46F801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78791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1844675"/>
            <a:ext cx="2058988" cy="4281488"/>
          </a:xfrm>
        </p:spPr>
        <p:txBody>
          <a:bodyPr vert="eaVert"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844675"/>
            <a:ext cx="6029325" cy="4281488"/>
          </a:xfrm>
        </p:spPr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DE9D-A1B5-417C-B5BD-01DA8FEC0928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0535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CCBE2-0B88-4C3B-BB1E-6869BEE3612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0985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1BCA-D78D-4E9E-AD75-6977FD9585C0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7443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FA10-EC3B-4F95-9B83-757FEEB163F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80246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40AB1-8846-4075-A2FA-C3EB0E08D8FC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48381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58326-BBEB-4A58-847E-D566A60062E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19257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F849-3CC6-41CE-ACFA-B8BDF1D14344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3830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52D26-912C-4750-975C-828B19C565BF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9849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302FA-D227-4B91-83BF-D3C2BA1A677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8081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6FC9A-2CBF-4281-A491-3B7801A2612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6074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8A5B-354F-4E71-B763-2AF4FC46F801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7790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1844675"/>
            <a:ext cx="2058988" cy="4281488"/>
          </a:xfrm>
        </p:spPr>
        <p:txBody>
          <a:bodyPr vert="eaVert"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844675"/>
            <a:ext cx="6029325" cy="4281488"/>
          </a:xfrm>
        </p:spPr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DE9D-A1B5-417C-B5BD-01DA8FEC0928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00027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CCBE2-0B88-4C3B-BB1E-6869BEE3612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40468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1BCA-D78D-4E9E-AD75-6977FD9585C0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16258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FA10-EC3B-4F95-9B83-757FEEB163F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938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40AB1-8846-4075-A2FA-C3EB0E08D8FC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02482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58326-BBEB-4A58-847E-D566A60062E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70116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F849-3CC6-41CE-ACFA-B8BDF1D14344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937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52D26-912C-4750-975C-828B19C565BF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5067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302FA-D227-4B91-83BF-D3C2BA1A677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9382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6FC9A-2CBF-4281-A491-3B7801A2612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961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8A5B-354F-4E71-B763-2AF4FC46F801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4065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1844675"/>
            <a:ext cx="2058988" cy="4281488"/>
          </a:xfrm>
        </p:spPr>
        <p:txBody>
          <a:bodyPr vert="eaVert"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844675"/>
            <a:ext cx="6029325" cy="4281488"/>
          </a:xfrm>
        </p:spPr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DE9D-A1B5-417C-B5BD-01DA8FEC0928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2609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CCBE2-0B88-4C3B-BB1E-6869BEE3612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67236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1BCA-D78D-4E9E-AD75-6977FD9585C0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3941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FA10-EC3B-4F95-9B83-757FEEB163F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47554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997200"/>
            <a:ext cx="4038600" cy="3128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40AB1-8846-4075-A2FA-C3EB0E08D8FC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5823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58326-BBEB-4A58-847E-D566A60062E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20667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F849-3CC6-41CE-ACFA-B8BDF1D14344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2731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52D26-912C-4750-975C-828B19C565BF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0511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302FA-D227-4B91-83BF-D3C2BA1A677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01344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6FC9A-2CBF-4281-A491-3B7801A2612B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99946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8A5B-354F-4E71-B763-2AF4FC46F801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0780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1844675"/>
            <a:ext cx="2058988" cy="4281488"/>
          </a:xfrm>
        </p:spPr>
        <p:txBody>
          <a:bodyPr vert="eaVert"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844675"/>
            <a:ext cx="6029325" cy="4281488"/>
          </a:xfrm>
        </p:spPr>
        <p:txBody>
          <a:bodyPr vert="eaVert"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DE9D-A1B5-417C-B5BD-01DA8FEC0928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57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VFK_logo_ny_75%sv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9552" y="0"/>
            <a:ext cx="1591200" cy="1591200"/>
          </a:xfrm>
          <a:prstGeom prst="rect">
            <a:avLst/>
          </a:prstGeom>
        </p:spPr>
      </p:pic>
      <p:sp>
        <p:nvSpPr>
          <p:cNvPr id="10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00" y="2363788"/>
            <a:ext cx="7777163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720000" y="1503362"/>
            <a:ext cx="77724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61" r:id="rId5"/>
    <p:sldLayoutId id="2147483652" r:id="rId6"/>
    <p:sldLayoutId id="2147483653" r:id="rId7"/>
    <p:sldLayoutId id="2147483654" r:id="rId8"/>
    <p:sldLayoutId id="2147483655" r:id="rId9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ts val="400"/>
        </a:spcAft>
        <a:buChar char="•"/>
        <a:defRPr sz="2400">
          <a:solidFill>
            <a:schemeClr val="accent4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ts val="400"/>
        </a:spcAft>
        <a:buChar char="–"/>
        <a:defRPr sz="2000">
          <a:solidFill>
            <a:schemeClr val="accent4">
              <a:lumMod val="65000"/>
              <a:lumOff val="35000"/>
            </a:schemeClr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ts val="400"/>
        </a:spcAft>
        <a:buChar char="•"/>
        <a:defRPr>
          <a:solidFill>
            <a:schemeClr val="accent4">
              <a:lumMod val="65000"/>
              <a:lumOff val="35000"/>
            </a:schemeClr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ts val="400"/>
        </a:spcAft>
        <a:buChar char="–"/>
        <a:defRPr sz="1600">
          <a:solidFill>
            <a:schemeClr val="accent4">
              <a:lumMod val="65000"/>
              <a:lumOff val="35000"/>
            </a:schemeClr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ts val="400"/>
        </a:spcAft>
        <a:buChar char="»"/>
        <a:defRPr sz="1600">
          <a:solidFill>
            <a:schemeClr val="accent4">
              <a:lumMod val="65000"/>
              <a:lumOff val="35000"/>
            </a:schemeClr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059113" y="549275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7" name="Picture 13" descr="boble-blå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54300" y="1916113"/>
            <a:ext cx="6489700" cy="4729162"/>
          </a:xfrm>
          <a:prstGeom prst="rect">
            <a:avLst/>
          </a:prstGeom>
          <a:noFill/>
        </p:spPr>
      </p:pic>
      <p:pic>
        <p:nvPicPr>
          <p:cNvPr id="1036" name="Picture 12" descr="hvs-vfk-logohea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404813"/>
            <a:ext cx="8207375" cy="6334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44675"/>
            <a:ext cx="82296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fld id="{7CACE244-0046-40D3-B3C7-77FF5ADAF393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471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9292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9292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059113" y="549275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7" name="Picture 13" descr="boble-blå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54300" y="1916113"/>
            <a:ext cx="6489700" cy="4729162"/>
          </a:xfrm>
          <a:prstGeom prst="rect">
            <a:avLst/>
          </a:prstGeom>
          <a:noFill/>
        </p:spPr>
      </p:pic>
      <p:pic>
        <p:nvPicPr>
          <p:cNvPr id="1036" name="Picture 12" descr="hvs-vfk-logohea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404813"/>
            <a:ext cx="8207375" cy="6334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44675"/>
            <a:ext cx="82296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fld id="{7CACE244-0046-40D3-B3C7-77FF5ADAF393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96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9292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9292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059113" y="549275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7" name="Picture 13" descr="boble-blå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54300" y="1916113"/>
            <a:ext cx="6489700" cy="4729162"/>
          </a:xfrm>
          <a:prstGeom prst="rect">
            <a:avLst/>
          </a:prstGeom>
          <a:noFill/>
        </p:spPr>
      </p:pic>
      <p:pic>
        <p:nvPicPr>
          <p:cNvPr id="1036" name="Picture 12" descr="hvs-vfk-logohea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404813"/>
            <a:ext cx="8207375" cy="6334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44675"/>
            <a:ext cx="82296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fld id="{7CACE244-0046-40D3-B3C7-77FF5ADAF393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721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9292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9292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059113" y="549275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7" name="Picture 13" descr="boble-blå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54300" y="1916113"/>
            <a:ext cx="6489700" cy="4729162"/>
          </a:xfrm>
          <a:prstGeom prst="rect">
            <a:avLst/>
          </a:prstGeom>
          <a:noFill/>
        </p:spPr>
      </p:pic>
      <p:pic>
        <p:nvPicPr>
          <p:cNvPr id="1036" name="Picture 12" descr="hvs-vfk-logohea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404813"/>
            <a:ext cx="8207375" cy="6334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44675"/>
            <a:ext cx="82296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fld id="{7CACE244-0046-40D3-B3C7-77FF5ADAF393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87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9292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9292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059113" y="549275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7" name="Picture 13" descr="boble-blå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54300" y="1916113"/>
            <a:ext cx="6489700" cy="4729162"/>
          </a:xfrm>
          <a:prstGeom prst="rect">
            <a:avLst/>
          </a:prstGeom>
          <a:noFill/>
        </p:spPr>
      </p:pic>
      <p:pic>
        <p:nvPicPr>
          <p:cNvPr id="1036" name="Picture 12" descr="hvs-vfk-logohea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404813"/>
            <a:ext cx="8207375" cy="6334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44675"/>
            <a:ext cx="82296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fld id="{7CACE244-0046-40D3-B3C7-77FF5ADAF393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58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9292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9292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059113" y="549275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>
              <a:solidFill>
                <a:srgbClr val="000000"/>
              </a:solidFill>
            </a:endParaRPr>
          </a:p>
        </p:txBody>
      </p:sp>
      <p:pic>
        <p:nvPicPr>
          <p:cNvPr id="1037" name="Picture 13" descr="boble-blå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54300" y="1916113"/>
            <a:ext cx="6489700" cy="4729162"/>
          </a:xfrm>
          <a:prstGeom prst="rect">
            <a:avLst/>
          </a:prstGeom>
          <a:noFill/>
        </p:spPr>
      </p:pic>
      <p:pic>
        <p:nvPicPr>
          <p:cNvPr id="1036" name="Picture 12" descr="hvs-vfk-logohea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404813"/>
            <a:ext cx="8207375" cy="6334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44675"/>
            <a:ext cx="82296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r>
              <a:rPr lang="nb-NO" smtClean="0">
                <a:solidFill>
                  <a:srgbClr val="000000"/>
                </a:solidFill>
              </a:rPr>
              <a:t>30. juni 2006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fld id="{7CACE244-0046-40D3-B3C7-77FF5ADAF393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16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9FF"/>
          </a:solidFill>
          <a:latin typeface="Eurosti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9292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9292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ksteinhovden@gmail.com" TargetMode="External"/><Relationship Id="rId2" Type="http://schemas.openxmlformats.org/officeDocument/2006/relationships/hyperlink" Target="mailto:hildet@vfk.no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laila.almhjell@home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000" y="1772816"/>
            <a:ext cx="7772400" cy="1008112"/>
          </a:xfrm>
        </p:spPr>
        <p:txBody>
          <a:bodyPr/>
          <a:lstStyle/>
          <a:p>
            <a:r>
              <a:rPr lang="en-GB" sz="5400" dirty="0" smtClean="0"/>
              <a:t>Hest og helse på Bastøy</a:t>
            </a:r>
            <a:endParaRPr lang="en-GB" sz="54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000" y="2924945"/>
            <a:ext cx="7770600" cy="3456384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Prosjekt via Hest </a:t>
            </a:r>
            <a:r>
              <a:rPr lang="en-GB" dirty="0"/>
              <a:t>&amp;</a:t>
            </a:r>
            <a:r>
              <a:rPr lang="en-GB" dirty="0" smtClean="0"/>
              <a:t> Helse med midler fra ExtraStiftelsen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Horten videregående skole og Bastøy fengsel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2010-2011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0" name="Picture 2" descr="C:\Users\hildet\AppData\Local\Microsoft\Windows\Temporary Internet Files\Content.IE5\96V8IMZN\MP900262810[2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215" y="4293096"/>
            <a:ext cx="3847356" cy="2564904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0000" y="836712"/>
            <a:ext cx="7772400" cy="648072"/>
          </a:xfrm>
        </p:spPr>
        <p:txBody>
          <a:bodyPr/>
          <a:lstStyle/>
          <a:p>
            <a:pPr algn="ctr"/>
            <a:r>
              <a:rPr lang="en-GB" sz="3600" dirty="0" smtClean="0"/>
              <a:t>Bakgrunn for prosjektet</a:t>
            </a:r>
            <a:endParaRPr lang="en-GB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20000" y="1484784"/>
            <a:ext cx="7777163" cy="4839816"/>
          </a:xfrm>
        </p:spPr>
        <p:txBody>
          <a:bodyPr/>
          <a:lstStyle/>
          <a:p>
            <a:r>
              <a:rPr lang="nb-NO" dirty="0" smtClean="0"/>
              <a:t>115 mannlige innsatte + en øy med landbruk inkludert syv hester</a:t>
            </a:r>
          </a:p>
          <a:p>
            <a:r>
              <a:rPr lang="nb-NO" dirty="0" smtClean="0"/>
              <a:t>Hesten brukes som arbeidshest i jord- og skogbruket</a:t>
            </a:r>
          </a:p>
          <a:p>
            <a:r>
              <a:rPr lang="nb-NO" dirty="0" smtClean="0"/>
              <a:t>Verdens første humanøkologiske fengsel; vi er alle en del av helheten, og påvirker hverandre enten vi vil eller ikke</a:t>
            </a:r>
          </a:p>
          <a:p>
            <a:r>
              <a:rPr lang="nb-NO" dirty="0" smtClean="0"/>
              <a:t>Skoleavdelingen ønsket å se på alternativ bruk av hesten, de uutnyttede mulighetene for å påvirke innsatte (og ansatte) ved hjelp av hesten. 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29200"/>
            <a:ext cx="193833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0925" y="5373216"/>
            <a:ext cx="7016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625281"/>
            <a:ext cx="221932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3455" y="5312097"/>
            <a:ext cx="500063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92088"/>
          </a:xfrm>
        </p:spPr>
        <p:txBody>
          <a:bodyPr/>
          <a:lstStyle/>
          <a:p>
            <a:pPr algn="ctr"/>
            <a:r>
              <a:rPr lang="nb-NO" sz="3600" dirty="0"/>
              <a:t>M</a:t>
            </a:r>
            <a:r>
              <a:rPr lang="nb-NO" sz="3600" dirty="0" smtClean="0"/>
              <a:t>ål for prosjektet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20000" y="1268760"/>
            <a:ext cx="3811588" cy="50542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dirty="0" smtClean="0"/>
              <a:t>Hovedmål: etablere fast </a:t>
            </a:r>
            <a:r>
              <a:rPr lang="nb-NO" dirty="0"/>
              <a:t>tilbud til innsatte med bruk av hest i </a:t>
            </a:r>
            <a:r>
              <a:rPr lang="nb-NO" dirty="0" smtClean="0"/>
              <a:t>rehabiliteringsarbeidet </a:t>
            </a:r>
            <a:r>
              <a:rPr lang="nb-NO" dirty="0"/>
              <a:t>på Bastøy vinklet mot kommunikasjon og ridning, og finne gode måter for opplæringen innenfor </a:t>
            </a:r>
            <a:r>
              <a:rPr lang="nb-NO" dirty="0" smtClean="0"/>
              <a:t>kriminal-omsorgen </a:t>
            </a:r>
            <a:r>
              <a:rPr lang="nb-NO" dirty="0"/>
              <a:t>å gjøre dette på. </a:t>
            </a: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1268760"/>
            <a:ext cx="3813175" cy="50542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1800" dirty="0"/>
              <a:t>Delmålene var:</a:t>
            </a:r>
          </a:p>
          <a:p>
            <a:pPr lvl="0"/>
            <a:r>
              <a:rPr lang="nb-NO" sz="1800" dirty="0"/>
              <a:t>Gi flere og mer fleksible tilbud i bruk av hest i rehabiliteringsarbeidet</a:t>
            </a:r>
          </a:p>
          <a:p>
            <a:pPr lvl="0"/>
            <a:r>
              <a:rPr lang="nb-NO" sz="1800" b="1" dirty="0"/>
              <a:t>Styrke innsattes psykiske helse; økt selvrespekt, synlighet og stolthet.</a:t>
            </a:r>
          </a:p>
          <a:p>
            <a:pPr lvl="0"/>
            <a:r>
              <a:rPr lang="nb-NO" sz="1800" dirty="0"/>
              <a:t>Gi økt kompetanse og interesse for hest som hobby.</a:t>
            </a:r>
          </a:p>
          <a:p>
            <a:pPr lvl="0"/>
            <a:r>
              <a:rPr lang="nb-NO" sz="1800" b="1" dirty="0"/>
              <a:t>Utvikle rutiner for trygg samhandling mellom hest og menneske, trygt for begge parter.</a:t>
            </a:r>
          </a:p>
          <a:p>
            <a:pPr lvl="0"/>
            <a:r>
              <a:rPr lang="nb-NO" sz="1800" dirty="0"/>
              <a:t>Gi råd om bruk av hest i rehabiliteringsarbeid i fengsel.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58744524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1052737"/>
            <a:ext cx="8229600" cy="576064"/>
          </a:xfrm>
        </p:spPr>
        <p:txBody>
          <a:bodyPr/>
          <a:lstStyle/>
          <a:p>
            <a:r>
              <a:rPr lang="nb-NO" b="0" dirty="0" smtClean="0"/>
              <a:t>Dyreassistert aktivitet</a:t>
            </a:r>
            <a:endParaRPr lang="nb-NO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Gir muligheter for å heve livskvaliteten via:</a:t>
            </a:r>
          </a:p>
          <a:p>
            <a:pPr>
              <a:buFont typeface="Wingdings" pitchFamily="2" charset="2"/>
              <a:buChar char="ü"/>
            </a:pPr>
            <a:r>
              <a:rPr lang="nb-NO" sz="2000" dirty="0" smtClean="0"/>
              <a:t>Motivasjon</a:t>
            </a:r>
          </a:p>
          <a:p>
            <a:pPr>
              <a:buFont typeface="Wingdings" pitchFamily="2" charset="2"/>
              <a:buChar char="ü"/>
            </a:pPr>
            <a:r>
              <a:rPr lang="nb-NO" sz="2000" dirty="0" smtClean="0"/>
              <a:t>Utdanning/opplæring</a:t>
            </a:r>
          </a:p>
          <a:p>
            <a:pPr>
              <a:buFont typeface="Wingdings" pitchFamily="2" charset="2"/>
              <a:buChar char="ü"/>
            </a:pPr>
            <a:r>
              <a:rPr lang="nb-NO" sz="2000" dirty="0" smtClean="0"/>
              <a:t>Rekreasjon</a:t>
            </a:r>
          </a:p>
          <a:p>
            <a:pPr>
              <a:buFont typeface="Wingdings" pitchFamily="2" charset="2"/>
              <a:buChar char="ü"/>
            </a:pPr>
            <a:r>
              <a:rPr lang="nb-NO" sz="2000" dirty="0" smtClean="0"/>
              <a:t>Bedre helse:	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lavere blodtrykk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lavere kolesterolnivå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redusert hjertefrekvens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økt nivå av dopamin, serotonin, </a:t>
            </a:r>
            <a:r>
              <a:rPr lang="nb-NO" sz="1800" b="1" dirty="0" err="1" smtClean="0"/>
              <a:t>oxytocin</a:t>
            </a:r>
            <a:r>
              <a:rPr lang="nb-NO" sz="1800" b="1" dirty="0" smtClean="0"/>
              <a:t> (økt evne til å oppfatte andres sinnsstemning)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redusert nivå av stresshormoner (som kortisol)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nedgang i mindre helseproblemer (hodepine, forkjølelse)</a:t>
            </a:r>
          </a:p>
          <a:p>
            <a:pPr lvl="1">
              <a:buFontTx/>
              <a:buChar char="-"/>
            </a:pPr>
            <a:r>
              <a:rPr lang="nb-NO" sz="1800" b="1" dirty="0" smtClean="0"/>
              <a:t>bedret generell helse (færre legebesøk, færre resepter, økt oppmerksomhet).</a:t>
            </a:r>
            <a:endParaRPr lang="nb-NO" sz="1800" b="1" dirty="0"/>
          </a:p>
        </p:txBody>
      </p:sp>
      <p:pic>
        <p:nvPicPr>
          <p:cNvPr id="1026" name="Picture 2" descr="C:\Users\hildet\AppData\Local\Microsoft\Windows\Temporary Internet Files\Content.IE5\XFKIO1GB\MP90026292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58"/>
            <a:ext cx="3009426" cy="44584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731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908721"/>
            <a:ext cx="8229600" cy="648072"/>
          </a:xfrm>
        </p:spPr>
        <p:txBody>
          <a:bodyPr/>
          <a:lstStyle/>
          <a:p>
            <a:r>
              <a:rPr lang="nb-NO" b="0" dirty="0" smtClean="0"/>
              <a:t>Hvorfor virker det positivt?</a:t>
            </a:r>
            <a:endParaRPr lang="nb-NO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4536504"/>
          </a:xfrm>
        </p:spPr>
        <p:txBody>
          <a:bodyPr/>
          <a:lstStyle/>
          <a:p>
            <a:r>
              <a:rPr lang="nb-NO" sz="2400" dirty="0" smtClean="0"/>
              <a:t>Mindre ensomme (kameratskap med dyret)</a:t>
            </a:r>
          </a:p>
          <a:p>
            <a:r>
              <a:rPr lang="nb-NO" sz="2400" dirty="0" smtClean="0"/>
              <a:t>Mer aktivitet, dyr krever mer initiativ og ansvar</a:t>
            </a:r>
          </a:p>
          <a:p>
            <a:r>
              <a:rPr lang="nb-NO" sz="2400" dirty="0" smtClean="0"/>
              <a:t>Katalysator for menneskelig kontakt</a:t>
            </a:r>
          </a:p>
          <a:p>
            <a:r>
              <a:rPr lang="nb-NO" sz="2400" dirty="0" smtClean="0"/>
              <a:t>Betingelsesløs hengivenhet</a:t>
            </a:r>
          </a:p>
          <a:p>
            <a:r>
              <a:rPr lang="nb-NO" sz="2400" dirty="0" smtClean="0"/>
              <a:t>Umiddelbare tilbakemeldinger</a:t>
            </a:r>
          </a:p>
          <a:p>
            <a:r>
              <a:rPr lang="nb-NO" sz="2400" dirty="0" smtClean="0"/>
              <a:t>Dyr dømmer ikke</a:t>
            </a:r>
          </a:p>
          <a:p>
            <a:r>
              <a:rPr lang="nb-NO" sz="2400" dirty="0" smtClean="0"/>
              <a:t>Man får noe annet å tenke på enn egne problemer</a:t>
            </a:r>
          </a:p>
          <a:p>
            <a:r>
              <a:rPr lang="nb-NO" sz="2400" dirty="0" smtClean="0"/>
              <a:t>Stimulerer til og gir erfaring med omsorg</a:t>
            </a:r>
          </a:p>
          <a:p>
            <a:r>
              <a:rPr lang="nb-NO" sz="2400" dirty="0" smtClean="0"/>
              <a:t>Gjør mennesker avslappet og i stand til å takle stress bedre</a:t>
            </a:r>
          </a:p>
          <a:p>
            <a:r>
              <a:rPr lang="nb-NO" sz="2400" dirty="0" smtClean="0"/>
              <a:t>Selvbilde, selvtoleranse og selvkontroll styrkes</a:t>
            </a:r>
          </a:p>
          <a:p>
            <a:r>
              <a:rPr lang="nb-NO" sz="2400" dirty="0" smtClean="0"/>
              <a:t>Mestringserfaringer </a:t>
            </a:r>
            <a:endParaRPr lang="nb-NO" sz="2400" dirty="0"/>
          </a:p>
        </p:txBody>
      </p:sp>
      <p:pic>
        <p:nvPicPr>
          <p:cNvPr id="1026" name="Picture 2" descr="C:\Users\hildet\AppData\Local\Microsoft\Windows\Temporary Internet Files\Content.IE5\V8CYSYQM\MM900356605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2896"/>
            <a:ext cx="1118201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48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980728"/>
            <a:ext cx="8229600" cy="590495"/>
          </a:xfrm>
        </p:spPr>
        <p:txBody>
          <a:bodyPr/>
          <a:lstStyle/>
          <a:p>
            <a:r>
              <a:rPr lang="nb-NO" b="0" dirty="0" smtClean="0"/>
              <a:t>Bruk av gårdsdyr</a:t>
            </a:r>
            <a:endParaRPr lang="nb-NO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Via interaksjon med gårdsdyr er det mange ferdigheter som kan læres eller utvikles videre:</a:t>
            </a:r>
          </a:p>
          <a:p>
            <a:r>
              <a:rPr lang="nb-NO" sz="2400" dirty="0" smtClean="0"/>
              <a:t>Kunnskap om og stell av ulike dyrearter</a:t>
            </a:r>
          </a:p>
          <a:p>
            <a:r>
              <a:rPr lang="nb-NO" sz="2400" dirty="0" smtClean="0"/>
              <a:t>Regne-/måleferdigheter</a:t>
            </a:r>
          </a:p>
          <a:p>
            <a:r>
              <a:rPr lang="nb-NO" sz="2400" dirty="0" smtClean="0"/>
              <a:t>Tidsdisponering (ved foring og trening)</a:t>
            </a:r>
          </a:p>
          <a:p>
            <a:r>
              <a:rPr lang="nb-NO" sz="2400" dirty="0" smtClean="0"/>
              <a:t>Utvikling av grov- og finmotorikk (kosting, fôring, måking, børsting, melking stell av utstyr)</a:t>
            </a:r>
          </a:p>
          <a:p>
            <a:r>
              <a:rPr lang="nb-NO" sz="2400" dirty="0" smtClean="0"/>
              <a:t>Det å få/ta ansvar</a:t>
            </a:r>
          </a:p>
          <a:p>
            <a:r>
              <a:rPr lang="nb-NO" sz="2400" dirty="0" smtClean="0"/>
              <a:t>Være konsekvent</a:t>
            </a:r>
          </a:p>
          <a:p>
            <a:r>
              <a:rPr lang="nb-NO" sz="2400" dirty="0" smtClean="0"/>
              <a:t>Være punktlig, og følge opp en timeplan</a:t>
            </a:r>
          </a:p>
        </p:txBody>
      </p:sp>
      <p:pic>
        <p:nvPicPr>
          <p:cNvPr id="4098" name="Picture 2" descr="C:\Users\hildet\AppData\Local\Microsoft\Windows\Temporary Internet Files\Content.IE5\V8CYSYQM\MC90030827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69160"/>
            <a:ext cx="1454590" cy="182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552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ildet\AppData\Local\Microsoft\Windows\Temporary Internet Files\Content.IE5\BXVBZJYW\MP90040262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431" y="2852936"/>
            <a:ext cx="3203269" cy="4005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060848"/>
            <a:ext cx="8507288" cy="4065315"/>
          </a:xfrm>
        </p:spPr>
        <p:txBody>
          <a:bodyPr/>
          <a:lstStyle/>
          <a:p>
            <a:r>
              <a:rPr lang="nb-NO" sz="2800" dirty="0" smtClean="0"/>
              <a:t>Porsjonering av kontakten med dyret</a:t>
            </a:r>
          </a:p>
          <a:p>
            <a:r>
              <a:rPr lang="nb-NO" sz="2800" dirty="0" smtClean="0"/>
              <a:t>Rutinemessig stell (lære å strukturere hverdagen)</a:t>
            </a:r>
          </a:p>
          <a:p>
            <a:r>
              <a:rPr lang="nb-NO" sz="2800" dirty="0" smtClean="0"/>
              <a:t>Mestring av utfordringer (temme                      og trene dyr, stelle sky dyr)</a:t>
            </a:r>
          </a:p>
          <a:p>
            <a:r>
              <a:rPr lang="nb-NO" sz="2800" dirty="0" smtClean="0"/>
              <a:t>Lære om «dyr som næring»</a:t>
            </a:r>
          </a:p>
          <a:p>
            <a:r>
              <a:rPr lang="nb-NO" sz="2800" dirty="0" smtClean="0"/>
              <a:t>Arbeidstrening</a:t>
            </a:r>
          </a:p>
          <a:p>
            <a:r>
              <a:rPr lang="nb-NO" sz="2800" dirty="0" smtClean="0"/>
              <a:t>Produsere egen mat eller arbeid</a:t>
            </a:r>
            <a:endParaRPr lang="nb-NO" sz="2800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908721"/>
            <a:ext cx="8229600" cy="1080120"/>
          </a:xfrm>
        </p:spPr>
        <p:txBody>
          <a:bodyPr/>
          <a:lstStyle/>
          <a:p>
            <a:r>
              <a:rPr lang="nb-NO" b="0" dirty="0"/>
              <a:t>G</a:t>
            </a:r>
            <a:r>
              <a:rPr lang="nb-NO" b="0" dirty="0" smtClean="0"/>
              <a:t>årdsdyr istedenfor kjæledyr</a:t>
            </a:r>
            <a:endParaRPr lang="nb-NO" b="0" dirty="0"/>
          </a:p>
        </p:txBody>
      </p:sp>
    </p:spTree>
    <p:extLst>
      <p:ext uri="{BB962C8B-B14F-4D97-AF65-F5344CB8AC3E}">
        <p14:creationId xmlns:p14="http://schemas.microsoft.com/office/powerpoint/2010/main" xmlns="" val="268018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980729"/>
            <a:ext cx="8229600" cy="648072"/>
          </a:xfrm>
        </p:spPr>
        <p:txBody>
          <a:bodyPr/>
          <a:lstStyle/>
          <a:p>
            <a:r>
              <a:rPr lang="nb-NO" sz="3600" b="0" dirty="0" smtClean="0"/>
              <a:t>Erfaringer fra bruk av dyr i fengsel</a:t>
            </a:r>
            <a:endParaRPr lang="nb-NO" sz="36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15921"/>
            <a:ext cx="8229600" cy="44973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Undersøkelsene er gjort i USA, noen resultater (Fine, 2006):</a:t>
            </a:r>
          </a:p>
          <a:p>
            <a:r>
              <a:rPr lang="nb-NO" sz="2000" dirty="0" smtClean="0"/>
              <a:t>Redusert forekomst av vold og færre selvmordsforsøk og selvskading</a:t>
            </a:r>
          </a:p>
          <a:p>
            <a:r>
              <a:rPr lang="nb-NO" sz="2000" dirty="0" smtClean="0"/>
              <a:t>Halvert medisinbruk </a:t>
            </a:r>
            <a:r>
              <a:rPr lang="nb-NO" sz="1800" dirty="0" smtClean="0"/>
              <a:t>(kostnadsbesparende og mindre bivirkninger)</a:t>
            </a:r>
            <a:endParaRPr lang="nb-NO" sz="2000" dirty="0" smtClean="0"/>
          </a:p>
          <a:p>
            <a:r>
              <a:rPr lang="nb-NO" sz="2000" dirty="0" smtClean="0"/>
              <a:t>Økning i kunnskaper om dyr og kompetansebevis </a:t>
            </a:r>
            <a:r>
              <a:rPr lang="nb-NO" sz="2000" dirty="0"/>
              <a:t>fra </a:t>
            </a:r>
            <a:r>
              <a:rPr lang="nb-NO" sz="2000" dirty="0" smtClean="0"/>
              <a:t>skole, flere jobbmuligheter</a:t>
            </a:r>
          </a:p>
          <a:p>
            <a:r>
              <a:rPr lang="nb-NO" sz="2000" dirty="0" smtClean="0"/>
              <a:t>Nedgang i tilbakefall og trening </a:t>
            </a:r>
            <a:r>
              <a:rPr lang="nb-NO" sz="2000" dirty="0"/>
              <a:t>i autonomi og </a:t>
            </a:r>
            <a:r>
              <a:rPr lang="nb-NO" sz="2000" dirty="0" smtClean="0"/>
              <a:t>ansvar</a:t>
            </a:r>
          </a:p>
          <a:p>
            <a:r>
              <a:rPr lang="nb-NO" sz="2000" dirty="0" smtClean="0"/>
              <a:t>Økt selvtillit, økt ansvarsfølelse og økt </a:t>
            </a:r>
            <a:r>
              <a:rPr lang="nb-NO" sz="2000" dirty="0"/>
              <a:t>evne til å takle </a:t>
            </a:r>
            <a:r>
              <a:rPr lang="nb-NO" sz="2000" dirty="0" smtClean="0"/>
              <a:t>stress</a:t>
            </a:r>
          </a:p>
          <a:p>
            <a:r>
              <a:rPr lang="nb-NO" sz="2000" dirty="0" smtClean="0"/>
              <a:t>Mulighet til å gjøre arbeid for samfunnet </a:t>
            </a:r>
            <a:r>
              <a:rPr lang="nb-NO" sz="1800" dirty="0" smtClean="0"/>
              <a:t>(førerhunder, villhester)</a:t>
            </a:r>
            <a:endParaRPr lang="nb-NO" sz="2000" dirty="0" smtClean="0"/>
          </a:p>
          <a:p>
            <a:r>
              <a:rPr lang="nb-NO" sz="2000" dirty="0" smtClean="0"/>
              <a:t>Økt vilje til å delta i annen programvirksomhet på fengslet</a:t>
            </a:r>
          </a:p>
          <a:p>
            <a:r>
              <a:rPr lang="nb-NO" sz="2000" dirty="0" smtClean="0"/>
              <a:t>Erfaring i å gi omsorg</a:t>
            </a:r>
          </a:p>
          <a:p>
            <a:r>
              <a:rPr lang="nb-NO" sz="2000" dirty="0" smtClean="0"/>
              <a:t>Normalisering av institusjonsmiljøet</a:t>
            </a:r>
          </a:p>
          <a:p>
            <a:r>
              <a:rPr lang="nb-NO" sz="2000" dirty="0" smtClean="0"/>
              <a:t>Ved å jobbe via et dyr, opplevdes veien mot målet mer    givende og morsom, mer som en belønning</a:t>
            </a:r>
          </a:p>
        </p:txBody>
      </p:sp>
      <p:pic>
        <p:nvPicPr>
          <p:cNvPr id="7171" name="Picture 3" descr="C:\Users\hildet\AppData\Local\Microsoft\Windows\Temporary Internet Files\Content.IE5\96V8IMZN\MC90029088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085184"/>
            <a:ext cx="1380213" cy="125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416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1052737"/>
            <a:ext cx="7488063" cy="576064"/>
          </a:xfrm>
        </p:spPr>
        <p:txBody>
          <a:bodyPr/>
          <a:lstStyle/>
          <a:p>
            <a:r>
              <a:rPr lang="nb-NO" sz="3600" b="0" dirty="0" smtClean="0"/>
              <a:t>Utfordringer med dyr i fengsel</a:t>
            </a:r>
            <a:endParaRPr lang="nb-NO" sz="36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r>
              <a:rPr lang="nb-NO" sz="2800" dirty="0" smtClean="0"/>
              <a:t>Dyrevelferd. </a:t>
            </a:r>
          </a:p>
          <a:p>
            <a:r>
              <a:rPr lang="nb-NO" sz="2800" dirty="0" smtClean="0"/>
              <a:t>Faren for dyremishandling vil være større i institusjoner enn utenfor, spesielt psykiatri og fengsel (Fine 2006). </a:t>
            </a:r>
          </a:p>
          <a:p>
            <a:r>
              <a:rPr lang="nb-NO" sz="2800" dirty="0" smtClean="0"/>
              <a:t>Opplæring av innsatte og holdningen til dyrs velferd, vil avhenge av den ansattes egne innlærte holdninger.</a:t>
            </a:r>
          </a:p>
          <a:p>
            <a:r>
              <a:rPr lang="nb-NO" sz="2800" dirty="0" smtClean="0"/>
              <a:t>Innsatte har ansvaret alene på kveldstid og helg (både fordeler og ulemper).</a:t>
            </a:r>
          </a:p>
          <a:p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</p:txBody>
      </p:sp>
      <p:pic>
        <p:nvPicPr>
          <p:cNvPr id="8197" name="Picture 5" descr="C:\Users\hildet\AppData\Local\Microsoft\Windows\Temporary Internet Files\Content.IE5\3BJCH4KT\MC90024082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54" y="1124744"/>
            <a:ext cx="159104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432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864096"/>
          </a:xfrm>
        </p:spPr>
        <p:txBody>
          <a:bodyPr/>
          <a:lstStyle/>
          <a:p>
            <a:pPr algn="ctr"/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:\Luksefjell 2010\210920100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89865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28613"/>
            <a:ext cx="7772400" cy="724123"/>
          </a:xfrm>
        </p:spPr>
        <p:txBody>
          <a:bodyPr/>
          <a:lstStyle/>
          <a:p>
            <a:pPr algn="ctr"/>
            <a:r>
              <a:rPr lang="nb-NO" sz="3600" dirty="0" smtClean="0"/>
              <a:t>Hva gjorde vi?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96752"/>
            <a:ext cx="8352928" cy="5127848"/>
          </a:xfrm>
        </p:spPr>
        <p:txBody>
          <a:bodyPr/>
          <a:lstStyle/>
          <a:p>
            <a:r>
              <a:rPr lang="nb-NO" sz="2800" dirty="0" smtClean="0"/>
              <a:t>Grupper med 6-8 innsatte over ca. 12 uker; to instruktører fra skolen + verksbetjenten i stallen</a:t>
            </a:r>
          </a:p>
          <a:p>
            <a:r>
              <a:rPr lang="nb-NO" sz="2800" dirty="0" smtClean="0"/>
              <a:t>Kartlegging og samtale, før og etter kurs (helse, balanse)</a:t>
            </a:r>
          </a:p>
          <a:p>
            <a:r>
              <a:rPr lang="nb-NO" sz="2800" dirty="0" smtClean="0"/>
              <a:t>Undervisning om stell og fôring, atferd, anatomi</a:t>
            </a:r>
            <a:endParaRPr lang="nb-NO" sz="1400" dirty="0" smtClean="0"/>
          </a:p>
          <a:p>
            <a:r>
              <a:rPr lang="nb-NO" sz="2800" dirty="0" smtClean="0"/>
              <a:t>Bakkearbeid, longering, ridning, daglig arbeid inkl. kjøring, kløvtur</a:t>
            </a:r>
          </a:p>
          <a:p>
            <a:r>
              <a:rPr lang="nb-NO" sz="2800" dirty="0" smtClean="0"/>
              <a:t>Filmtitting; snutter fra </a:t>
            </a:r>
            <a:r>
              <a:rPr lang="nb-NO" sz="2800" dirty="0" err="1" smtClean="0"/>
              <a:t>YouTube</a:t>
            </a:r>
            <a:r>
              <a:rPr lang="nb-NO" sz="2800" dirty="0" smtClean="0"/>
              <a:t>, filmer fra Hempfling.</a:t>
            </a:r>
          </a:p>
          <a:p>
            <a:r>
              <a:rPr lang="nb-NO" sz="2800" dirty="0" smtClean="0"/>
              <a:t>Ansatte: undervisning, møter, kurs, studietur, arbeid med læreplan og </a:t>
            </a:r>
            <a:r>
              <a:rPr lang="nb-NO" sz="2800" dirty="0" err="1" smtClean="0"/>
              <a:t>stallboka</a:t>
            </a:r>
            <a:r>
              <a:rPr lang="nb-NO" sz="2800" dirty="0" smtClean="0"/>
              <a:t>.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9721825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404664"/>
            <a:ext cx="7772400" cy="1080120"/>
          </a:xfrm>
        </p:spPr>
        <p:txBody>
          <a:bodyPr/>
          <a:lstStyle/>
          <a:p>
            <a:pPr algn="ctr"/>
            <a:r>
              <a:rPr lang="nb-NO" sz="3600" dirty="0" smtClean="0"/>
              <a:t>Hva ville vi?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556792"/>
            <a:ext cx="8101627" cy="476780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I tillegg til økte </a:t>
            </a:r>
            <a:r>
              <a:rPr lang="nb-NO" dirty="0"/>
              <a:t>k</a:t>
            </a:r>
            <a:r>
              <a:rPr lang="nb-NO" dirty="0" smtClean="0"/>
              <a:t>unnskaper om anatomi, fordøyelse, fôring, stallarbeid, helse, sikkerhet, trening og arbeid med hest</a:t>
            </a:r>
            <a:r>
              <a:rPr lang="nb-NO" dirty="0"/>
              <a:t> </a:t>
            </a:r>
            <a:r>
              <a:rPr lang="nb-NO" dirty="0" smtClean="0"/>
              <a:t>var det viktig med:</a:t>
            </a:r>
          </a:p>
          <a:p>
            <a:r>
              <a:rPr lang="nb-NO" dirty="0" smtClean="0"/>
              <a:t>Kunnskaper om atferd hos hesten og oss selv</a:t>
            </a:r>
          </a:p>
          <a:p>
            <a:r>
              <a:rPr lang="nb-NO" dirty="0" smtClean="0"/>
              <a:t>Kommunikasjonsferdigheter i forhold til både hest og mennesker (stemmer innsiden med utsiden?)</a:t>
            </a:r>
          </a:p>
          <a:p>
            <a:r>
              <a:rPr lang="nb-NO" dirty="0" smtClean="0"/>
              <a:t>Empati</a:t>
            </a:r>
          </a:p>
          <a:p>
            <a:r>
              <a:rPr lang="nb-NO" dirty="0" smtClean="0"/>
              <a:t>At hesten sees som et individ og ikke bare som et verktøy</a:t>
            </a:r>
          </a:p>
          <a:p>
            <a:r>
              <a:rPr lang="nb-NO" dirty="0" smtClean="0"/>
              <a:t>Hvordan være en god leder kontra en dårlig sjef</a:t>
            </a:r>
          </a:p>
          <a:p>
            <a:r>
              <a:rPr lang="nb-NO" b="1" dirty="0" smtClean="0"/>
              <a:t>Dvs.: selvutvikling og endret atferd hos mennesket</a:t>
            </a:r>
          </a:p>
        </p:txBody>
      </p:sp>
      <p:pic>
        <p:nvPicPr>
          <p:cNvPr id="1026" name="Picture 2" descr="C:\Users\hildet\AppData\Local\Microsoft\Windows\Temporary Internet Files\Content.IE5\96V8IMZN\MC90007875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664" y="5013176"/>
            <a:ext cx="1166493" cy="103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013782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20080"/>
          </a:xfrm>
        </p:spPr>
        <p:txBody>
          <a:bodyPr/>
          <a:lstStyle/>
          <a:p>
            <a:pPr algn="ctr"/>
            <a:r>
              <a:rPr lang="nb-NO" dirty="0" smtClean="0"/>
              <a:t>Endelig…her &amp; nå</a:t>
            </a:r>
            <a:endParaRPr lang="nb-NO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18950"/>
            <a:ext cx="7748267" cy="523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66777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720000" y="188640"/>
            <a:ext cx="7772400" cy="648072"/>
          </a:xfrm>
        </p:spPr>
        <p:txBody>
          <a:bodyPr/>
          <a:lstStyle/>
          <a:p>
            <a:pPr algn="ctr"/>
            <a:r>
              <a:rPr lang="nb-NO" dirty="0" smtClean="0"/>
              <a:t>Sagt av deltagere: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>
          <a:xfrm>
            <a:off x="720000" y="1196752"/>
            <a:ext cx="3811588" cy="53285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Jeg legger mer merke til om hesten er fornøyd eller ikke.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-kurset har gjort oss stallgutta mer sveisa og det gode miljøet påvirker forhold på huset. 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-blir ikke så lett irritert nå.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-har mer fokus på dagligdagse ting og ikke så mye snakk om kriminalitet.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(Terje 45)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4719638" y="1196752"/>
            <a:ext cx="3813175" cy="30243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Tar meg mer tid til nærhet og kos med hestene nå.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-skjønner nå at Gulen er gammel og stiv og ikke dum og treg som jeg tenkte før.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(Sami 48)</a:t>
            </a:r>
          </a:p>
        </p:txBody>
      </p:sp>
    </p:spTree>
    <p:extLst>
      <p:ext uri="{BB962C8B-B14F-4D97-AF65-F5344CB8AC3E}">
        <p14:creationId xmlns:p14="http://schemas.microsoft.com/office/powerpoint/2010/main" xmlns="" val="2622726495"/>
      </p:ext>
    </p:extLst>
  </p:cSld>
  <p:clrMapOvr>
    <a:masterClrMapping/>
  </p:clrMapOvr>
  <p:transition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20080"/>
          </a:xfrm>
        </p:spPr>
        <p:txBody>
          <a:bodyPr/>
          <a:lstStyle/>
          <a:p>
            <a:pPr algn="ctr"/>
            <a:r>
              <a:rPr lang="nb-NO" dirty="0" smtClean="0"/>
              <a:t>Valg av individ</a:t>
            </a:r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28608"/>
            <a:ext cx="7810031" cy="55687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891955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648072"/>
          </a:xfrm>
        </p:spPr>
        <p:txBody>
          <a:bodyPr/>
          <a:lstStyle/>
          <a:p>
            <a:pPr algn="ctr"/>
            <a:r>
              <a:rPr lang="nb-NO" sz="3600" b="1" dirty="0" smtClean="0"/>
              <a:t>Noen av utfordringene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68760"/>
            <a:ext cx="7777163" cy="5055840"/>
          </a:xfrm>
        </p:spPr>
        <p:txBody>
          <a:bodyPr/>
          <a:lstStyle/>
          <a:p>
            <a:r>
              <a:rPr lang="nb-NO" dirty="0" smtClean="0"/>
              <a:t>Tradisjonelt hestehold </a:t>
            </a:r>
            <a:r>
              <a:rPr lang="nb-NO" dirty="0"/>
              <a:t>+ </a:t>
            </a:r>
            <a:r>
              <a:rPr lang="nb-NO" dirty="0" smtClean="0"/>
              <a:t>hestemateriellet</a:t>
            </a:r>
          </a:p>
          <a:p>
            <a:r>
              <a:rPr lang="nb-NO" dirty="0" smtClean="0"/>
              <a:t>Foretrekker </a:t>
            </a:r>
            <a:r>
              <a:rPr lang="nb-NO" dirty="0"/>
              <a:t>hester som er «kuet» men </a:t>
            </a:r>
            <a:r>
              <a:rPr lang="nb-NO" dirty="0" smtClean="0"/>
              <a:t>samtidig er det </a:t>
            </a:r>
            <a:r>
              <a:rPr lang="nb-NO" dirty="0"/>
              <a:t>stas med hester som er «fyrrige</a:t>
            </a:r>
            <a:r>
              <a:rPr lang="nb-NO" dirty="0" smtClean="0"/>
              <a:t>»</a:t>
            </a:r>
          </a:p>
          <a:p>
            <a:r>
              <a:rPr lang="nb-NO" dirty="0"/>
              <a:t>P</a:t>
            </a:r>
            <a:r>
              <a:rPr lang="nb-NO" dirty="0" smtClean="0"/>
              <a:t>lanlegging og tid; lite oppsatte mål + «hastetilfeller» heller enn trening på forhånd</a:t>
            </a:r>
          </a:p>
          <a:p>
            <a:r>
              <a:rPr lang="nb-NO" dirty="0" smtClean="0"/>
              <a:t>Stadig utskifting av hesterøktere (som forventet)</a:t>
            </a:r>
          </a:p>
          <a:p>
            <a:r>
              <a:rPr lang="nb-NO" dirty="0" smtClean="0"/>
              <a:t>Prestisje/konkurranse; tøffe gutter + «sterke» innsatte</a:t>
            </a:r>
          </a:p>
          <a:p>
            <a:r>
              <a:rPr lang="nb-NO" b="1" dirty="0" smtClean="0"/>
              <a:t>Mye «gjøre» og lite «være»</a:t>
            </a:r>
          </a:p>
          <a:p>
            <a:r>
              <a:rPr lang="nb-NO" dirty="0" smtClean="0"/>
              <a:t>Lite oppmerksomme på hestens signaler, evt. tar ikke hensyn til hestens signaler; overdriver styrken på signaler til hesten.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  <p:pic>
        <p:nvPicPr>
          <p:cNvPr id="2050" name="Picture 2" descr="C:\Users\hildet\AppData\Local\Microsoft\Windows\Temporary Internet Files\Content.IE5\V8CYSYQM\MC90007873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35574"/>
            <a:ext cx="1899053" cy="144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234095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20080"/>
          </a:xfrm>
        </p:spPr>
        <p:txBody>
          <a:bodyPr/>
          <a:lstStyle/>
          <a:p>
            <a:pPr algn="ctr"/>
            <a:r>
              <a:rPr lang="nb-NO" sz="3600" b="1" dirty="0" smtClean="0"/>
              <a:t>Kommunikasjonstrening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196752"/>
            <a:ext cx="8100472" cy="5127848"/>
          </a:xfrm>
        </p:spPr>
        <p:txBody>
          <a:bodyPr/>
          <a:lstStyle/>
          <a:p>
            <a:r>
              <a:rPr lang="nb-NO" dirty="0" smtClean="0"/>
              <a:t>Først trener vi longering med hverandre…</a:t>
            </a:r>
          </a:p>
          <a:p>
            <a:r>
              <a:rPr lang="nb-NO" dirty="0" smtClean="0"/>
              <a:t>Utydelighet, aggressivitet; blikk og</a:t>
            </a:r>
            <a:r>
              <a:rPr lang="nb-NO" dirty="0"/>
              <a:t> </a:t>
            </a:r>
            <a:r>
              <a:rPr lang="nb-NO" dirty="0" smtClean="0"/>
              <a:t>bevegelser.</a:t>
            </a:r>
          </a:p>
          <a:p>
            <a:r>
              <a:rPr lang="nb-NO" dirty="0" smtClean="0"/>
              <a:t>Hvordan kjennes det?</a:t>
            </a:r>
          </a:p>
          <a:p>
            <a:r>
              <a:rPr lang="nb-NO" dirty="0" smtClean="0"/>
              <a:t>Hesten hører ikke etter! Hesten boikotter treninga!</a:t>
            </a:r>
          </a:p>
          <a:p>
            <a:r>
              <a:rPr lang="nb-NO" dirty="0" smtClean="0"/>
              <a:t>Irritasjon </a:t>
            </a:r>
            <a:r>
              <a:rPr lang="nb-NO" dirty="0" smtClean="0">
                <a:cs typeface="Calibri"/>
              </a:rPr>
              <a:t>→ aggressivt kroppsspråk → hesten reagerer negativt → vi forsterker kroppsspråket vårt </a:t>
            </a:r>
            <a:r>
              <a:rPr lang="nb-NO" dirty="0" smtClean="0">
                <a:latin typeface="Calibri"/>
                <a:cs typeface="Calibri"/>
                <a:sym typeface="Wingdings"/>
              </a:rPr>
              <a:t></a:t>
            </a:r>
          </a:p>
          <a:p>
            <a:r>
              <a:rPr lang="nb-NO" dirty="0" smtClean="0">
                <a:cs typeface="Calibri"/>
                <a:sym typeface="Wingdings"/>
              </a:rPr>
              <a:t>Redsel; store og sterke hester. Vil gjerne at de skal være apatiske og «rolige»?</a:t>
            </a:r>
          </a:p>
          <a:p>
            <a:r>
              <a:rPr lang="nb-NO" dirty="0" smtClean="0">
                <a:cs typeface="Calibri"/>
                <a:sym typeface="Wingdings"/>
              </a:rPr>
              <a:t>Jo mer vi vil, desto mindre interessante er vi for hesten…</a:t>
            </a:r>
          </a:p>
          <a:p>
            <a:r>
              <a:rPr lang="nb-NO" dirty="0" smtClean="0">
                <a:cs typeface="Calibri"/>
                <a:sym typeface="Wingdings"/>
              </a:rPr>
              <a:t>Trenger vi utstyr og fysisk makt for kommunikasjon?</a:t>
            </a:r>
          </a:p>
          <a:p>
            <a:endParaRPr lang="nb-NO" dirty="0">
              <a:latin typeface="+mj-lt"/>
            </a:endParaRPr>
          </a:p>
        </p:txBody>
      </p:sp>
      <p:pic>
        <p:nvPicPr>
          <p:cNvPr id="3074" name="Picture 2" descr="C:\Users\hildet\AppData\Local\Microsoft\Windows\Temporary Internet Files\Content.IE5\3BJCH4KT\MP9001779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9418"/>
            <a:ext cx="1835696" cy="122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939205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20080"/>
          </a:xfrm>
        </p:spPr>
        <p:txBody>
          <a:bodyPr/>
          <a:lstStyle/>
          <a:p>
            <a:pPr algn="ctr"/>
            <a:r>
              <a:rPr lang="nb-NO" sz="3600" b="1" dirty="0" smtClean="0"/>
              <a:t>«Metoder»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196752"/>
            <a:ext cx="8028464" cy="5127848"/>
          </a:xfrm>
        </p:spPr>
        <p:txBody>
          <a:bodyPr/>
          <a:lstStyle/>
          <a:p>
            <a:r>
              <a:rPr lang="nb-NO" dirty="0" err="1"/>
              <a:t>K</a:t>
            </a:r>
            <a:r>
              <a:rPr lang="nb-NO" dirty="0" err="1" smtClean="0"/>
              <a:t>apsun</a:t>
            </a:r>
            <a:r>
              <a:rPr lang="nb-NO" dirty="0" smtClean="0"/>
              <a:t>, lange tøyler, langt leietau, sadler, </a:t>
            </a:r>
            <a:r>
              <a:rPr lang="nb-NO" dirty="0" err="1" smtClean="0"/>
              <a:t>chaps</a:t>
            </a:r>
            <a:r>
              <a:rPr lang="nb-NO" dirty="0" smtClean="0"/>
              <a:t>, sikkerhetsvest, hjelm, hansker, pisk, inngjerdet område</a:t>
            </a:r>
          </a:p>
          <a:p>
            <a:r>
              <a:rPr lang="nb-NO" dirty="0" smtClean="0"/>
              <a:t>Inspirasjon </a:t>
            </a:r>
            <a:r>
              <a:rPr lang="nb-NO" dirty="0"/>
              <a:t>fra </a:t>
            </a:r>
            <a:r>
              <a:rPr lang="nb-NO" dirty="0" smtClean="0"/>
              <a:t>Klaus F. Hempfling</a:t>
            </a:r>
          </a:p>
          <a:p>
            <a:r>
              <a:rPr lang="nb-NO" dirty="0" smtClean="0"/>
              <a:t>Bruk av bitt først når mennesket behersker det</a:t>
            </a:r>
          </a:p>
          <a:p>
            <a:r>
              <a:rPr lang="nb-NO" dirty="0" smtClean="0"/>
              <a:t>Dominans og lederskap</a:t>
            </a:r>
          </a:p>
          <a:p>
            <a:r>
              <a:rPr lang="nb-NO" dirty="0" smtClean="0"/>
              <a:t>Trening fra bakken; løs, lange tøyler</a:t>
            </a:r>
          </a:p>
          <a:p>
            <a:r>
              <a:rPr lang="nb-NO" dirty="0" smtClean="0"/>
              <a:t>Longering</a:t>
            </a:r>
          </a:p>
          <a:p>
            <a:r>
              <a:rPr lang="nb-NO" dirty="0" smtClean="0"/>
              <a:t>Akseptere eller resignere?</a:t>
            </a:r>
          </a:p>
          <a:p>
            <a:r>
              <a:rPr lang="nb-NO" dirty="0" smtClean="0"/>
              <a:t>Hva forteller hestens kroppsspråk deg?</a:t>
            </a:r>
          </a:p>
          <a:p>
            <a:r>
              <a:rPr lang="nb-NO" dirty="0" smtClean="0"/>
              <a:t>Hva forteller ditt kroppsspråk hesten?</a:t>
            </a:r>
            <a:endParaRPr lang="nb-NO" dirty="0"/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5090" y="4005064"/>
            <a:ext cx="2198136" cy="264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374214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648072"/>
          </a:xfrm>
        </p:spPr>
        <p:txBody>
          <a:bodyPr/>
          <a:lstStyle/>
          <a:p>
            <a:pPr algn="ctr"/>
            <a:r>
              <a:rPr lang="nb-NO" sz="3600" b="1" dirty="0" smtClean="0"/>
              <a:t>Erfaringer og resultater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199856"/>
          </a:xfrm>
        </p:spPr>
        <p:txBody>
          <a:bodyPr/>
          <a:lstStyle/>
          <a:p>
            <a:r>
              <a:rPr lang="nb-NO" sz="2000" dirty="0" smtClean="0"/>
              <a:t>Flere og annerledes tilbud enn vanlig i prosjektperioden</a:t>
            </a:r>
          </a:p>
          <a:p>
            <a:r>
              <a:rPr lang="nb-NO" sz="2000" dirty="0" smtClean="0"/>
              <a:t>Økt kompetanse på hest og hestehold; for innsatte og ansatte</a:t>
            </a:r>
          </a:p>
          <a:p>
            <a:r>
              <a:rPr lang="nb-NO" sz="2000" dirty="0" smtClean="0"/>
              <a:t>Erfaringer med virkninger av å ha ulike plattformer</a:t>
            </a:r>
          </a:p>
          <a:p>
            <a:r>
              <a:rPr lang="nb-NO" sz="2000" dirty="0" smtClean="0"/>
              <a:t>Interesse </a:t>
            </a:r>
            <a:r>
              <a:rPr lang="nb-NO" sz="2000" dirty="0"/>
              <a:t>for hest som hobby og evt. </a:t>
            </a:r>
            <a:r>
              <a:rPr lang="nb-NO" sz="2000" dirty="0" smtClean="0"/>
              <a:t>yrke</a:t>
            </a:r>
          </a:p>
          <a:p>
            <a:r>
              <a:rPr lang="nb-NO" sz="2000" dirty="0" smtClean="0"/>
              <a:t>Styrket selvtillit og helse hos innsatte; mer trygghet og mindre redsel, mer status hos egne barn</a:t>
            </a:r>
          </a:p>
          <a:p>
            <a:r>
              <a:rPr lang="nb-NO" sz="2000" dirty="0" smtClean="0"/>
              <a:t>Mer fokus på hesten som individ og mindre som «traktor» eller «moped»</a:t>
            </a:r>
          </a:p>
          <a:p>
            <a:r>
              <a:rPr lang="nb-NO" sz="2000" dirty="0" smtClean="0"/>
              <a:t>Bedre oppfølging av hestene; behandlinger og trening, utskifting</a:t>
            </a:r>
          </a:p>
          <a:p>
            <a:r>
              <a:rPr lang="nb-NO" sz="2000" dirty="0" smtClean="0"/>
              <a:t>Treningsbane og nødvendig utstyr til hest og rytter</a:t>
            </a:r>
          </a:p>
          <a:p>
            <a:r>
              <a:rPr lang="nb-NO" sz="2000" dirty="0" smtClean="0"/>
              <a:t>Prosjekterfaring</a:t>
            </a:r>
          </a:p>
          <a:p>
            <a:r>
              <a:rPr lang="nb-NO" sz="2000" dirty="0" smtClean="0"/>
              <a:t>Læreplan for stallen på Bastøy + «Stallboka»</a:t>
            </a:r>
          </a:p>
          <a:p>
            <a:r>
              <a:rPr lang="nb-NO" sz="2000" dirty="0" smtClean="0"/>
              <a:t>Økt oppmerksomhet på rollemodellrollen og at «alt er nøye»</a:t>
            </a:r>
          </a:p>
          <a:p>
            <a:r>
              <a:rPr lang="nb-NO" sz="2000" dirty="0" smtClean="0"/>
              <a:t>Grunnlag for videre arbeid med bruk av hest i endringsarbeid, og foreløpige anbefalinger til andre</a:t>
            </a:r>
          </a:p>
          <a:p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3204127860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92088"/>
          </a:xfrm>
        </p:spPr>
        <p:txBody>
          <a:bodyPr/>
          <a:lstStyle/>
          <a:p>
            <a:pPr algn="r"/>
            <a:r>
              <a:rPr lang="nb-NO" b="1" dirty="0" smtClean="0"/>
              <a:t>Læreplan for stallen på Bastøy</a:t>
            </a:r>
            <a:endParaRPr lang="nb-NO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7488832" cy="5341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186828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20080"/>
          </a:xfrm>
        </p:spPr>
        <p:txBody>
          <a:bodyPr/>
          <a:lstStyle/>
          <a:p>
            <a:pPr algn="r"/>
            <a:r>
              <a:rPr lang="nb-NO" dirty="0" smtClean="0"/>
              <a:t>Læreplan for stallen på Bastøy</a:t>
            </a:r>
            <a:endParaRPr lang="nb-NO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24744"/>
            <a:ext cx="6501052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143409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720000" y="1196752"/>
            <a:ext cx="7777163" cy="5127848"/>
          </a:xfrm>
        </p:spPr>
        <p:txBody>
          <a:bodyPr/>
          <a:lstStyle/>
          <a:p>
            <a:r>
              <a:rPr lang="en-GB" dirty="0" smtClean="0"/>
              <a:t>Legg </a:t>
            </a:r>
            <a:r>
              <a:rPr lang="en-GB" dirty="0" err="1" smtClean="0"/>
              <a:t>vekt</a:t>
            </a:r>
            <a:r>
              <a:rPr lang="en-GB" dirty="0" smtClean="0"/>
              <a:t> på </a:t>
            </a:r>
            <a:r>
              <a:rPr lang="en-GB" dirty="0" err="1" smtClean="0"/>
              <a:t>valg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individ</a:t>
            </a:r>
            <a:r>
              <a:rPr lang="en-GB" dirty="0" smtClean="0"/>
              <a:t> og at </a:t>
            </a:r>
            <a:r>
              <a:rPr lang="en-GB" dirty="0" err="1" smtClean="0"/>
              <a:t>hesten</a:t>
            </a:r>
            <a:r>
              <a:rPr lang="en-GB" dirty="0" smtClean="0"/>
              <a:t> </a:t>
            </a:r>
            <a:r>
              <a:rPr lang="en-GB" dirty="0" err="1" smtClean="0"/>
              <a:t>blir</a:t>
            </a:r>
            <a:r>
              <a:rPr lang="en-GB" dirty="0" smtClean="0"/>
              <a:t> “</a:t>
            </a:r>
            <a:r>
              <a:rPr lang="en-GB" dirty="0" err="1" smtClean="0"/>
              <a:t>hørt</a:t>
            </a:r>
            <a:r>
              <a:rPr lang="en-GB" dirty="0" smtClean="0"/>
              <a:t>”</a:t>
            </a:r>
          </a:p>
          <a:p>
            <a:r>
              <a:rPr lang="en-GB" dirty="0" err="1" smtClean="0"/>
              <a:t>Ivareta</a:t>
            </a:r>
            <a:r>
              <a:rPr lang="en-GB" dirty="0" smtClean="0"/>
              <a:t> </a:t>
            </a:r>
            <a:r>
              <a:rPr lang="en-GB" dirty="0" err="1" smtClean="0"/>
              <a:t>hestens</a:t>
            </a:r>
            <a:r>
              <a:rPr lang="en-GB" dirty="0" smtClean="0"/>
              <a:t> helse på en </a:t>
            </a:r>
            <a:r>
              <a:rPr lang="en-GB" dirty="0" err="1" smtClean="0"/>
              <a:t>eksemplarisk</a:t>
            </a:r>
            <a:r>
              <a:rPr lang="en-GB" dirty="0" smtClean="0"/>
              <a:t> </a:t>
            </a:r>
            <a:r>
              <a:rPr lang="en-GB" dirty="0" err="1" smtClean="0"/>
              <a:t>måte</a:t>
            </a:r>
            <a:endParaRPr lang="en-GB" dirty="0"/>
          </a:p>
          <a:p>
            <a:r>
              <a:rPr lang="en-GB" dirty="0" smtClean="0"/>
              <a:t>Ha </a:t>
            </a:r>
            <a:r>
              <a:rPr lang="en-GB" dirty="0" err="1" smtClean="0"/>
              <a:t>tydelige</a:t>
            </a:r>
            <a:r>
              <a:rPr lang="en-GB" dirty="0" smtClean="0"/>
              <a:t> </a:t>
            </a:r>
            <a:r>
              <a:rPr lang="en-GB" dirty="0" err="1" smtClean="0"/>
              <a:t>regler</a:t>
            </a:r>
            <a:r>
              <a:rPr lang="en-GB" dirty="0" smtClean="0"/>
              <a:t> for </a:t>
            </a:r>
            <a:r>
              <a:rPr lang="en-GB" dirty="0" err="1" smtClean="0"/>
              <a:t>hesteholdet</a:t>
            </a:r>
            <a:r>
              <a:rPr lang="en-GB" dirty="0" smtClean="0"/>
              <a:t>,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håndheves</a:t>
            </a:r>
            <a:endParaRPr lang="en-GB" dirty="0" smtClean="0"/>
          </a:p>
          <a:p>
            <a:r>
              <a:rPr lang="en-GB" dirty="0" err="1" smtClean="0"/>
              <a:t>Sikkerhet</a:t>
            </a:r>
            <a:r>
              <a:rPr lang="en-GB" dirty="0" smtClean="0"/>
              <a:t> for </a:t>
            </a:r>
            <a:r>
              <a:rPr lang="en-GB" dirty="0" err="1" smtClean="0"/>
              <a:t>både</a:t>
            </a:r>
            <a:r>
              <a:rPr lang="en-GB" dirty="0" smtClean="0"/>
              <a:t> </a:t>
            </a:r>
            <a:r>
              <a:rPr lang="en-GB" dirty="0" err="1" smtClean="0"/>
              <a:t>hest</a:t>
            </a:r>
            <a:r>
              <a:rPr lang="en-GB" dirty="0" smtClean="0"/>
              <a:t> og </a:t>
            </a:r>
            <a:r>
              <a:rPr lang="en-GB" dirty="0" err="1" smtClean="0"/>
              <a:t>menneske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ivaretas</a:t>
            </a:r>
            <a:endParaRPr lang="en-GB" dirty="0" smtClean="0"/>
          </a:p>
          <a:p>
            <a:r>
              <a:rPr lang="en-GB" dirty="0" err="1" smtClean="0"/>
              <a:t>Helhetlig</a:t>
            </a:r>
            <a:r>
              <a:rPr lang="en-GB" dirty="0" smtClean="0"/>
              <a:t> og </a:t>
            </a:r>
            <a:r>
              <a:rPr lang="en-GB" dirty="0" err="1" smtClean="0"/>
              <a:t>gjennomtenkt</a:t>
            </a:r>
            <a:r>
              <a:rPr lang="en-GB" dirty="0" smtClean="0"/>
              <a:t> plan/</a:t>
            </a:r>
            <a:r>
              <a:rPr lang="en-GB" dirty="0" err="1" smtClean="0"/>
              <a:t>mål</a:t>
            </a:r>
            <a:r>
              <a:rPr lang="en-GB" dirty="0" smtClean="0"/>
              <a:t>, </a:t>
            </a:r>
            <a:r>
              <a:rPr lang="en-GB" dirty="0" err="1" smtClean="0"/>
              <a:t>både</a:t>
            </a:r>
            <a:r>
              <a:rPr lang="en-GB" dirty="0" smtClean="0"/>
              <a:t> for </a:t>
            </a:r>
            <a:r>
              <a:rPr lang="en-GB" dirty="0" err="1" smtClean="0"/>
              <a:t>hesteholdet</a:t>
            </a:r>
            <a:r>
              <a:rPr lang="en-GB" dirty="0" smtClean="0"/>
              <a:t> og for </a:t>
            </a:r>
            <a:r>
              <a:rPr lang="en-GB" dirty="0" err="1" smtClean="0"/>
              <a:t>endringsarbeidet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Samkjørte</a:t>
            </a:r>
            <a:r>
              <a:rPr lang="en-GB" dirty="0" smtClean="0"/>
              <a:t>, </a:t>
            </a:r>
            <a:r>
              <a:rPr lang="en-GB" dirty="0" err="1" smtClean="0"/>
              <a:t>kyndige</a:t>
            </a:r>
            <a:r>
              <a:rPr lang="en-GB" dirty="0" smtClean="0"/>
              <a:t> og </a:t>
            </a:r>
            <a:r>
              <a:rPr lang="en-GB" dirty="0" err="1" smtClean="0"/>
              <a:t>velinformerte</a:t>
            </a:r>
            <a:r>
              <a:rPr lang="en-GB" dirty="0" smtClean="0"/>
              <a:t> </a:t>
            </a:r>
            <a:r>
              <a:rPr lang="en-GB" dirty="0" err="1" smtClean="0"/>
              <a:t>ansatte</a:t>
            </a:r>
            <a:r>
              <a:rPr lang="en-GB" dirty="0" smtClean="0"/>
              <a:t> og </a:t>
            </a:r>
            <a:r>
              <a:rPr lang="en-GB" dirty="0" err="1" smtClean="0"/>
              <a:t>fokus</a:t>
            </a:r>
            <a:r>
              <a:rPr lang="en-GB" dirty="0" smtClean="0"/>
              <a:t> på </a:t>
            </a:r>
            <a:r>
              <a:rPr lang="en-GB" dirty="0" err="1" smtClean="0"/>
              <a:t>ansattes</a:t>
            </a:r>
            <a:r>
              <a:rPr lang="en-GB" dirty="0" smtClean="0"/>
              <a:t> </a:t>
            </a:r>
            <a:r>
              <a:rPr lang="en-GB" dirty="0" err="1" smtClean="0"/>
              <a:t>rollemodellrolle</a:t>
            </a:r>
            <a:endParaRPr lang="en-GB" dirty="0" smtClean="0"/>
          </a:p>
          <a:p>
            <a:r>
              <a:rPr lang="en-GB" dirty="0" err="1" smtClean="0"/>
              <a:t>Vektlegg</a:t>
            </a:r>
            <a:r>
              <a:rPr lang="en-GB" dirty="0" smtClean="0"/>
              <a:t> </a:t>
            </a:r>
            <a:r>
              <a:rPr lang="en-GB" dirty="0" err="1" smtClean="0"/>
              <a:t>opplæring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kommunikasjon</a:t>
            </a:r>
            <a:r>
              <a:rPr lang="en-GB" dirty="0" smtClean="0"/>
              <a:t> og </a:t>
            </a:r>
            <a:r>
              <a:rPr lang="en-GB" dirty="0" err="1" smtClean="0"/>
              <a:t>individet</a:t>
            </a:r>
            <a:r>
              <a:rPr lang="en-GB" dirty="0" smtClean="0"/>
              <a:t>, </a:t>
            </a:r>
            <a:r>
              <a:rPr lang="en-GB" dirty="0" err="1" smtClean="0"/>
              <a:t>bruk</a:t>
            </a:r>
            <a:r>
              <a:rPr lang="en-GB" dirty="0" smtClean="0"/>
              <a:t> </a:t>
            </a:r>
            <a:r>
              <a:rPr lang="en-GB" dirty="0" err="1" smtClean="0"/>
              <a:t>så</a:t>
            </a:r>
            <a:r>
              <a:rPr lang="en-GB" dirty="0" smtClean="0"/>
              <a:t> “</a:t>
            </a:r>
            <a:r>
              <a:rPr lang="en-GB" dirty="0" err="1" smtClean="0"/>
              <a:t>mildt</a:t>
            </a:r>
            <a:r>
              <a:rPr lang="en-GB" dirty="0" smtClean="0"/>
              <a:t>” </a:t>
            </a:r>
            <a:r>
              <a:rPr lang="en-GB" dirty="0" err="1" smtClean="0"/>
              <a:t>utstyr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mulig</a:t>
            </a:r>
            <a:r>
              <a:rPr lang="en-GB" dirty="0" smtClean="0"/>
              <a:t> og </a:t>
            </a:r>
            <a:r>
              <a:rPr lang="en-GB" dirty="0" err="1" smtClean="0"/>
              <a:t>tren</a:t>
            </a:r>
            <a:r>
              <a:rPr lang="en-GB" dirty="0" smtClean="0"/>
              <a:t> </a:t>
            </a:r>
            <a:r>
              <a:rPr lang="en-GB" dirty="0" err="1" smtClean="0"/>
              <a:t>grundig</a:t>
            </a:r>
            <a:r>
              <a:rPr lang="en-GB" dirty="0" smtClean="0"/>
              <a:t> på alt</a:t>
            </a:r>
          </a:p>
          <a:p>
            <a:r>
              <a:rPr lang="en-GB" dirty="0" err="1" smtClean="0"/>
              <a:t>Samarbeid</a:t>
            </a:r>
            <a:r>
              <a:rPr lang="en-GB" dirty="0" smtClean="0"/>
              <a:t> </a:t>
            </a:r>
            <a:r>
              <a:rPr lang="en-GB" dirty="0" err="1"/>
              <a:t>gjerne</a:t>
            </a:r>
            <a:r>
              <a:rPr lang="en-GB" dirty="0"/>
              <a:t> med </a:t>
            </a:r>
            <a:r>
              <a:rPr lang="en-GB" dirty="0" err="1" smtClean="0"/>
              <a:t>helsepersonell</a:t>
            </a:r>
            <a:endParaRPr lang="en-GB" dirty="0" smtClean="0"/>
          </a:p>
          <a:p>
            <a:r>
              <a:rPr lang="en-GB" dirty="0" err="1" smtClean="0"/>
              <a:t>Dokumentasjon</a:t>
            </a:r>
            <a:r>
              <a:rPr lang="en-GB" dirty="0" smtClean="0"/>
              <a:t> og </a:t>
            </a:r>
            <a:r>
              <a:rPr lang="en-GB" dirty="0" err="1" smtClean="0"/>
              <a:t>evaluering</a:t>
            </a:r>
            <a:endParaRPr lang="en-GB" dirty="0" smtClean="0"/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720000" y="332656"/>
            <a:ext cx="7772400" cy="720080"/>
          </a:xfrm>
        </p:spPr>
        <p:txBody>
          <a:bodyPr/>
          <a:lstStyle/>
          <a:p>
            <a:pPr algn="ctr"/>
            <a:r>
              <a:rPr lang="en-GB" sz="3600" b="1" dirty="0" smtClean="0"/>
              <a:t>Anbefalinger</a:t>
            </a:r>
            <a:endParaRPr lang="en-GB" b="1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188640"/>
            <a:ext cx="7772400" cy="360040"/>
          </a:xfrm>
        </p:spPr>
        <p:txBody>
          <a:bodyPr/>
          <a:lstStyle/>
          <a:p>
            <a:pPr algn="ctr"/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20000" y="1268760"/>
            <a:ext cx="3811588" cy="50542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nb-NO" dirty="0" smtClean="0">
                <a:latin typeface="Cambria"/>
                <a:ea typeface="MS Mincho"/>
                <a:cs typeface="Times New Roman"/>
              </a:rPr>
              <a:t>-Er </a:t>
            </a:r>
            <a:r>
              <a:rPr lang="nb-NO" dirty="0">
                <a:latin typeface="Cambria"/>
                <a:ea typeface="MS Mincho"/>
                <a:cs typeface="Times New Roman"/>
              </a:rPr>
              <a:t>ikke lenger redd hestene, men slapper mer av – stresset slipper i det daglige også.</a:t>
            </a:r>
          </a:p>
          <a:p>
            <a:pPr marL="0" indent="0">
              <a:spcAft>
                <a:spcPts val="0"/>
              </a:spcAft>
              <a:buNone/>
            </a:pPr>
            <a:r>
              <a:rPr lang="nb-NO" dirty="0">
                <a:latin typeface="Cambria"/>
                <a:ea typeface="MS Mincho"/>
                <a:cs typeface="Times New Roman"/>
              </a:rPr>
              <a:t>(Miguel 22</a:t>
            </a:r>
            <a:r>
              <a:rPr lang="nb-NO" dirty="0" smtClean="0">
                <a:latin typeface="Cambria"/>
                <a:ea typeface="MS Mincho"/>
                <a:cs typeface="Times New Roman"/>
              </a:rPr>
              <a:t>)</a:t>
            </a:r>
          </a:p>
          <a:p>
            <a:pPr marL="0" indent="0">
              <a:spcAft>
                <a:spcPts val="0"/>
              </a:spcAft>
              <a:buNone/>
            </a:pPr>
            <a:endParaRPr lang="nb-NO" dirty="0">
              <a:latin typeface="Cambria"/>
              <a:ea typeface="MS Mincho"/>
              <a:cs typeface="Times New Roman"/>
            </a:endParaRP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548680"/>
            <a:ext cx="3813175" cy="57743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nb-NO" dirty="0" smtClean="0">
                <a:latin typeface="Cambria"/>
                <a:ea typeface="MS Mincho"/>
                <a:cs typeface="Times New Roman"/>
              </a:rPr>
              <a:t>- Kurset </a:t>
            </a:r>
            <a:r>
              <a:rPr lang="nb-NO" dirty="0">
                <a:latin typeface="Cambria"/>
                <a:ea typeface="MS Mincho"/>
                <a:cs typeface="Times New Roman"/>
              </a:rPr>
              <a:t>var en god erfaring. Fint å kunne kommunisere med hest. Før har jeg bare tatt hensyn til meg selv.</a:t>
            </a:r>
          </a:p>
          <a:p>
            <a:pPr marL="0" indent="0">
              <a:spcAft>
                <a:spcPts val="0"/>
              </a:spcAft>
              <a:buNone/>
            </a:pPr>
            <a:r>
              <a:rPr lang="nb-NO" dirty="0">
                <a:latin typeface="Cambria"/>
                <a:ea typeface="MS Mincho"/>
                <a:cs typeface="Times New Roman"/>
              </a:rPr>
              <a:t>-godt å se at hesten er i fokus. Tenkte før at hester bare var noe som skulle brukes. Tar nå hensyn og ser hestens behov.</a:t>
            </a:r>
          </a:p>
          <a:p>
            <a:pPr marL="0" indent="0">
              <a:spcAft>
                <a:spcPts val="0"/>
              </a:spcAft>
              <a:buNone/>
            </a:pPr>
            <a:r>
              <a:rPr lang="nb-NO" dirty="0">
                <a:latin typeface="Cambria"/>
                <a:ea typeface="MS Mincho"/>
                <a:cs typeface="Times New Roman"/>
              </a:rPr>
              <a:t>(</a:t>
            </a:r>
            <a:r>
              <a:rPr lang="nb-NO" dirty="0" err="1">
                <a:latin typeface="Cambria"/>
                <a:ea typeface="MS Mincho"/>
                <a:cs typeface="Times New Roman"/>
              </a:rPr>
              <a:t>Bim</a:t>
            </a:r>
            <a:r>
              <a:rPr lang="nb-NO" dirty="0">
                <a:latin typeface="Cambria"/>
                <a:ea typeface="MS Mincho"/>
                <a:cs typeface="Times New Roman"/>
              </a:rPr>
              <a:t> 30)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13622834"/>
      </p:ext>
    </p:extLst>
  </p:cSld>
  <p:clrMapOvr>
    <a:masterClrMapping/>
  </p:clrMapOvr>
  <p:transition>
    <p:blinds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188640"/>
            <a:ext cx="7772400" cy="36004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20000" y="1268760"/>
            <a:ext cx="3811588" cy="50542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dirty="0" smtClean="0">
                <a:latin typeface="Cambria" pitchFamily="18" charset="0"/>
              </a:rPr>
              <a:t>-Er </a:t>
            </a:r>
            <a:r>
              <a:rPr lang="nb-NO" dirty="0">
                <a:latin typeface="Cambria" pitchFamily="18" charset="0"/>
              </a:rPr>
              <a:t>blitt mindre streng og irritert, roser hestene mer</a:t>
            </a:r>
          </a:p>
          <a:p>
            <a:pPr marL="0" indent="0">
              <a:buNone/>
            </a:pPr>
            <a:r>
              <a:rPr lang="nb-NO" dirty="0">
                <a:latin typeface="Cambria" pitchFamily="18" charset="0"/>
              </a:rPr>
              <a:t>-legger mer merke til hva hesten viser/forteller</a:t>
            </a:r>
          </a:p>
          <a:p>
            <a:pPr marL="0" indent="0">
              <a:buNone/>
            </a:pPr>
            <a:r>
              <a:rPr lang="nb-NO" dirty="0">
                <a:latin typeface="Cambria" pitchFamily="18" charset="0"/>
              </a:rPr>
              <a:t>(</a:t>
            </a:r>
            <a:r>
              <a:rPr lang="nb-NO" dirty="0" err="1">
                <a:latin typeface="Cambria" pitchFamily="18" charset="0"/>
              </a:rPr>
              <a:t>Bartec</a:t>
            </a:r>
            <a:r>
              <a:rPr lang="nb-NO" dirty="0">
                <a:latin typeface="Cambria" pitchFamily="18" charset="0"/>
              </a:rPr>
              <a:t> 30)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620688"/>
            <a:ext cx="3813175" cy="57023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spcAft>
                <a:spcPts val="0"/>
              </a:spcAft>
              <a:buNone/>
            </a:pPr>
            <a:r>
              <a:rPr lang="nb-NO" sz="2400" dirty="0" smtClean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-</a:t>
            </a:r>
            <a:r>
              <a:rPr lang="nb-NO" dirty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hestene er ekte der og da – de legger ikke skjul på noe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nb-NO" dirty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-hestene blir som en ventil hvor man kan være seg selv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nb-NO" dirty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-datteren min er kjempeimponert over hva jeg nå </a:t>
            </a:r>
            <a:r>
              <a:rPr lang="nb-NO" dirty="0" smtClean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kan</a:t>
            </a:r>
            <a:endParaRPr lang="nb-NO" dirty="0">
              <a:solidFill>
                <a:srgbClr val="595959"/>
              </a:solidFill>
              <a:latin typeface="Cambria"/>
              <a:ea typeface="MS Mincho"/>
              <a:cs typeface="Times New Roman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nb-NO" dirty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-kan lett stå opp tidlig for hestenes skyld. De er takknemlige.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nb-NO" dirty="0">
                <a:solidFill>
                  <a:srgbClr val="595959"/>
                </a:solidFill>
                <a:latin typeface="Cambria"/>
                <a:ea typeface="MS Mincho"/>
                <a:cs typeface="Times New Roman"/>
              </a:rPr>
              <a:t>(Chris 30)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254497364"/>
      </p:ext>
    </p:extLst>
  </p:cSld>
  <p:clrMapOvr>
    <a:masterClrMapping/>
  </p:clrMapOvr>
  <p:transition>
    <p:blinds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1"/>
          </p:nvPr>
        </p:nvSpPr>
        <p:spPr>
          <a:xfrm>
            <a:off x="720000" y="1340768"/>
            <a:ext cx="3811588" cy="49822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2400" dirty="0" smtClean="0"/>
              <a:t>-Slitsomt</a:t>
            </a:r>
            <a:r>
              <a:rPr lang="nb-NO" sz="2400" dirty="0"/>
              <a:t>, må liksom ta seg sammen og oppføre seg og tenke gjennom alt man gjør.</a:t>
            </a:r>
          </a:p>
          <a:p>
            <a:pPr marL="0" indent="0">
              <a:buNone/>
            </a:pPr>
            <a:r>
              <a:rPr lang="nb-NO" sz="2400" dirty="0"/>
              <a:t>-håndterer hesten mildere og de hører likevel.</a:t>
            </a:r>
          </a:p>
          <a:p>
            <a:pPr marL="0" indent="0">
              <a:buNone/>
            </a:pPr>
            <a:r>
              <a:rPr lang="nb-NO" sz="2400" dirty="0"/>
              <a:t>-legger nå merke til ting, hvordan hestene har det osv. Blir glad i dem.</a:t>
            </a:r>
          </a:p>
          <a:p>
            <a:pPr marL="0" indent="0">
              <a:buNone/>
            </a:pPr>
            <a:r>
              <a:rPr lang="nb-NO" sz="2400" dirty="0"/>
              <a:t>-er mer trygg og rolig nå</a:t>
            </a:r>
          </a:p>
          <a:p>
            <a:pPr marL="0" indent="0">
              <a:buNone/>
            </a:pPr>
            <a:r>
              <a:rPr lang="nb-NO" sz="2400" dirty="0"/>
              <a:t>(Sturla 40)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>
          <a:xfrm>
            <a:off x="4719638" y="332656"/>
            <a:ext cx="3813175" cy="59903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2400" dirty="0" smtClean="0"/>
              <a:t>-Interessant </a:t>
            </a:r>
            <a:r>
              <a:rPr lang="nb-NO" sz="2400" dirty="0"/>
              <a:t>å kjenne på musklene og å lære om </a:t>
            </a:r>
            <a:r>
              <a:rPr lang="nb-NO" sz="2400" dirty="0" err="1"/>
              <a:t>stretching</a:t>
            </a:r>
            <a:r>
              <a:rPr lang="nb-NO" sz="2400" dirty="0"/>
              <a:t>. Har tenkt mye på det i </a:t>
            </a:r>
            <a:r>
              <a:rPr lang="nb-NO" sz="2400" dirty="0" smtClean="0"/>
              <a:t>ettertid.</a:t>
            </a:r>
            <a:endParaRPr lang="nb-NO" sz="2400" dirty="0"/>
          </a:p>
          <a:p>
            <a:pPr marL="0" indent="0">
              <a:buNone/>
            </a:pPr>
            <a:r>
              <a:rPr lang="nb-NO" sz="2400" dirty="0"/>
              <a:t>-har ikke ledd så mye på lenge</a:t>
            </a:r>
          </a:p>
          <a:p>
            <a:pPr marL="0" indent="0">
              <a:buNone/>
            </a:pPr>
            <a:r>
              <a:rPr lang="nb-NO" sz="2400" dirty="0"/>
              <a:t>(Stian 30</a:t>
            </a:r>
            <a:r>
              <a:rPr lang="nb-NO" sz="2400" dirty="0" smtClean="0"/>
              <a:t>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-</a:t>
            </a:r>
            <a:r>
              <a:rPr lang="nb-NO" sz="2400" b="1" dirty="0" smtClean="0"/>
              <a:t>Er </a:t>
            </a:r>
            <a:r>
              <a:rPr lang="nb-NO" sz="2400" b="1" dirty="0"/>
              <a:t>mer våken og med. Tror andre kan se at jeg er annerledes nå</a:t>
            </a:r>
          </a:p>
          <a:p>
            <a:pPr marL="0" indent="0">
              <a:buNone/>
            </a:pPr>
            <a:r>
              <a:rPr lang="nb-NO" sz="2400" b="1" dirty="0"/>
              <a:t>(Hassan 30)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46657064"/>
      </p:ext>
    </p:extLst>
  </p:cSld>
  <p:clrMapOvr>
    <a:masterClrMapping/>
  </p:clrMapOvr>
  <p:transition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720000" y="188640"/>
            <a:ext cx="7772400" cy="864096"/>
          </a:xfrm>
        </p:spPr>
        <p:txBody>
          <a:bodyPr/>
          <a:lstStyle/>
          <a:p>
            <a:pPr algn="ctr"/>
            <a:r>
              <a:rPr lang="nb-NO" sz="3600" b="1" dirty="0" smtClean="0"/>
              <a:t>Moped med pels?</a:t>
            </a:r>
            <a:endParaRPr lang="nb-NO" sz="3600" b="1" dirty="0"/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484784"/>
            <a:ext cx="7825862" cy="5517232"/>
          </a:xfrm>
        </p:spPr>
      </p:pic>
    </p:spTree>
    <p:extLst>
      <p:ext uri="{BB962C8B-B14F-4D97-AF65-F5344CB8AC3E}">
        <p14:creationId xmlns:p14="http://schemas.microsoft.com/office/powerpoint/2010/main" xmlns="" val="365052488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720000" y="2363788"/>
            <a:ext cx="8028464" cy="3960812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 smtClean="0"/>
              <a:t>Ta gjerne kontakt med skolen for mer info eller tilgang til sluttrapporten:</a:t>
            </a:r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2800" dirty="0" smtClean="0"/>
              <a:t>Hilde Beate Tørnby </a:t>
            </a:r>
            <a:r>
              <a:rPr lang="nb-NO" sz="2800" dirty="0" smtClean="0">
                <a:hlinkClick r:id="rId2"/>
              </a:rPr>
              <a:t>hildet@vfk.no</a:t>
            </a:r>
            <a:endParaRPr lang="nb-NO" sz="2800" dirty="0" smtClean="0"/>
          </a:p>
          <a:p>
            <a:pPr marL="0" indent="0">
              <a:buNone/>
            </a:pPr>
            <a:r>
              <a:rPr lang="nb-NO" sz="2800" dirty="0" smtClean="0"/>
              <a:t>Kari Steinhovden </a:t>
            </a:r>
            <a:r>
              <a:rPr lang="nb-NO" sz="2800" dirty="0" smtClean="0">
                <a:hlinkClick r:id="rId3"/>
              </a:rPr>
              <a:t>ksteinhovden@gmail.com</a:t>
            </a:r>
            <a:endParaRPr lang="nb-NO" sz="2800" dirty="0" smtClean="0"/>
          </a:p>
          <a:p>
            <a:pPr marL="0" indent="0">
              <a:buNone/>
            </a:pPr>
            <a:r>
              <a:rPr lang="nb-NO" sz="2800" dirty="0" smtClean="0"/>
              <a:t>Laila Almhjell-Ims  </a:t>
            </a:r>
            <a:r>
              <a:rPr lang="nb-NO" sz="2800" dirty="0" smtClean="0">
                <a:hlinkClick r:id="rId4"/>
              </a:rPr>
              <a:t>laila.almhjell@homemail.com</a:t>
            </a:r>
            <a:r>
              <a:rPr lang="nb-NO" sz="2800" dirty="0" smtClean="0"/>
              <a:t>   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720000" y="1052736"/>
            <a:ext cx="7772400" cy="1008112"/>
          </a:xfrm>
        </p:spPr>
        <p:txBody>
          <a:bodyPr/>
          <a:lstStyle/>
          <a:p>
            <a:pPr algn="ctr"/>
            <a:r>
              <a:rPr lang="nb-NO" sz="3600" dirty="0" smtClean="0"/>
              <a:t>Takk for oss!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xmlns="" val="333379239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Egendefinert 2">
      <a:dk1>
        <a:srgbClr val="595959"/>
      </a:dk1>
      <a:lt1>
        <a:srgbClr val="FFFFFF"/>
      </a:lt1>
      <a:dk2>
        <a:srgbClr val="000000"/>
      </a:dk2>
      <a:lt2>
        <a:srgbClr val="BFBFBF"/>
      </a:lt2>
      <a:accent1>
        <a:srgbClr val="00B4D5"/>
      </a:accent1>
      <a:accent2>
        <a:srgbClr val="BAE3F0"/>
      </a:accent2>
      <a:accent3>
        <a:srgbClr val="BFBFBF"/>
      </a:accent3>
      <a:accent4>
        <a:srgbClr val="000000"/>
      </a:accent4>
      <a:accent5>
        <a:srgbClr val="DAEDEF"/>
      </a:accent5>
      <a:accent6>
        <a:srgbClr val="00B4D5"/>
      </a:accent6>
      <a:hlink>
        <a:srgbClr val="FFFFFF"/>
      </a:hlink>
      <a:folHlink>
        <a:srgbClr val="00B4D5"/>
      </a:folHlink>
    </a:clrScheme>
    <a:fontScheme name="vfk_enk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Eurostile"/>
        <a:ea typeface=""/>
        <a:cs typeface=""/>
      </a:majorFont>
      <a:minorFont>
        <a:latin typeface="Eurosti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Eurostile"/>
        <a:ea typeface=""/>
        <a:cs typeface=""/>
      </a:majorFont>
      <a:minorFont>
        <a:latin typeface="Eurosti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Eurostile"/>
        <a:ea typeface=""/>
        <a:cs typeface=""/>
      </a:majorFont>
      <a:minorFont>
        <a:latin typeface="Eurosti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Eurostile"/>
        <a:ea typeface=""/>
        <a:cs typeface=""/>
      </a:majorFont>
      <a:minorFont>
        <a:latin typeface="Eurosti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Eurostile"/>
        <a:ea typeface=""/>
        <a:cs typeface=""/>
      </a:majorFont>
      <a:minorFont>
        <a:latin typeface="Eurosti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Eurostile"/>
        <a:ea typeface=""/>
        <a:cs typeface=""/>
      </a:majorFont>
      <a:minorFont>
        <a:latin typeface="Eurosti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585</TotalTime>
  <Words>1654</Words>
  <Application>Microsoft Office PowerPoint</Application>
  <PresentationFormat>Skjermfremvisning (4:3)</PresentationFormat>
  <Paragraphs>197</Paragraphs>
  <Slides>27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Lysbildetitler</vt:lpstr>
      </vt:variant>
      <vt:variant>
        <vt:i4>27</vt:i4>
      </vt:variant>
    </vt:vector>
  </HeadingPairs>
  <TitlesOfParts>
    <vt:vector size="34" baseType="lpstr">
      <vt:lpstr>Blank</vt:lpstr>
      <vt:lpstr>Standard utforming</vt:lpstr>
      <vt:lpstr>1_Standard utforming</vt:lpstr>
      <vt:lpstr>2_Standard utforming</vt:lpstr>
      <vt:lpstr>3_Standard utforming</vt:lpstr>
      <vt:lpstr>5_Standard utforming</vt:lpstr>
      <vt:lpstr>6_Standard utforming</vt:lpstr>
      <vt:lpstr>Hest og helse på Bastøy</vt:lpstr>
      <vt:lpstr>Bakgrunn for prosjektet</vt:lpstr>
      <vt:lpstr>Mål for prosjektet</vt:lpstr>
      <vt:lpstr>Dyreassistert aktivitet</vt:lpstr>
      <vt:lpstr>Hvorfor virker det positivt?</vt:lpstr>
      <vt:lpstr>Bruk av gårdsdyr</vt:lpstr>
      <vt:lpstr>Gårdsdyr istedenfor kjæledyr</vt:lpstr>
      <vt:lpstr>Erfaringer fra bruk av dyr i fengsel</vt:lpstr>
      <vt:lpstr>Utfordringer med dyr i fengsel</vt:lpstr>
      <vt:lpstr>Gjennomføring</vt:lpstr>
      <vt:lpstr>Hva gjorde vi?</vt:lpstr>
      <vt:lpstr>Hva ville vi?</vt:lpstr>
      <vt:lpstr>Endelig…her &amp; nå</vt:lpstr>
      <vt:lpstr>Sagt av deltagere:</vt:lpstr>
      <vt:lpstr>Valg av individ</vt:lpstr>
      <vt:lpstr>Noen av utfordringene</vt:lpstr>
      <vt:lpstr>Kommunikasjonstrening</vt:lpstr>
      <vt:lpstr>«Metoder»</vt:lpstr>
      <vt:lpstr>Erfaringer og resultater</vt:lpstr>
      <vt:lpstr>Læreplan for stallen på Bastøy</vt:lpstr>
      <vt:lpstr>Læreplan for stallen på Bastøy</vt:lpstr>
      <vt:lpstr>Anbefalinger</vt:lpstr>
      <vt:lpstr>Lysbilde 23</vt:lpstr>
      <vt:lpstr>Lysbilde 24</vt:lpstr>
      <vt:lpstr>Lysbilde 25</vt:lpstr>
      <vt:lpstr>Moped med pels?</vt:lpstr>
      <vt:lpstr>Takk for oss!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Hilde Beate Tørnby</dc:creator>
  <cp:lastModifiedBy>Knut-Bjorn</cp:lastModifiedBy>
  <cp:revision>58</cp:revision>
  <cp:lastPrinted>2012-10-17T07:57:44Z</cp:lastPrinted>
  <dcterms:created xsi:type="dcterms:W3CDTF">2012-01-27T09:25:35Z</dcterms:created>
  <dcterms:modified xsi:type="dcterms:W3CDTF">2012-10-18T20:43:28Z</dcterms:modified>
</cp:coreProperties>
</file>