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5" r:id="rId3"/>
    <p:sldId id="266" r:id="rId4"/>
    <p:sldId id="263" r:id="rId5"/>
    <p:sldId id="257" r:id="rId6"/>
    <p:sldId id="258" r:id="rId7"/>
    <p:sldId id="259" r:id="rId8"/>
    <p:sldId id="260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96" y="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vinklet trekant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17" name="Undertit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grpSp>
        <p:nvGrpSpPr>
          <p:cNvPr id="2" name="Grup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ihånds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ihånds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ihånds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ett linj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Plassholder for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19" name="Plassholder for bunn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27" name="Plassholder for lysbilde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Vinkelteg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inkelteg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8" name="Frihånds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ihånds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ttvinklet trekant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ett linj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inkelteg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inkelteg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ånds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ihånds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ttvinklet trekant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ett linj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it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0" name="Plassholder for teks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10" name="Plassholder for dato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062BA3-87B1-4D06-A08B-5443C8B421A5}" type="datetimeFigureOut">
              <a:rPr lang="nb-NO" smtClean="0"/>
              <a:pPr/>
              <a:t>17.10.2012</a:t>
            </a:fld>
            <a:endParaRPr lang="nb-NO"/>
          </a:p>
        </p:txBody>
      </p:sp>
      <p:sp>
        <p:nvSpPr>
          <p:cNvPr id="22" name="Plassholder for bunntekst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18" name="Plassholder for lysbildenumm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D4BA11E-62CF-43DC-96FC-4FB8BBB53372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Bilder%20+%20tekst%20til%20parallell%20sesjon%20Sundvolden/Dekkmaskin.JPG" TargetMode="External"/><Relationship Id="rId2" Type="http://schemas.openxmlformats.org/officeDocument/2006/relationships/hyperlink" Target="../Bilder%20+%20tekst%20til%20parallell%20sesjon%20Sundvolden/Skumvasker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../../Pictures/Bilder%20bilpleie/Kundebehandling%20Kristian.jpg" TargetMode="External"/><Relationship Id="rId3" Type="http://schemas.openxmlformats.org/officeDocument/2006/relationships/hyperlink" Target="../Div%20jobb/Arbeidskort%202%20Bagasjerom%20oppslag.docx" TargetMode="External"/><Relationship Id="rId7" Type="http://schemas.openxmlformats.org/officeDocument/2006/relationships/hyperlink" Target="../../Pictures/Bilder%20bilpleie/Kundebehandling%20Sahin.jpg" TargetMode="External"/><Relationship Id="rId2" Type="http://schemas.openxmlformats.org/officeDocument/2006/relationships/hyperlink" Target="../Div%20jobb/Arbeidskort%201%20Utvendig%20vask%20oppslag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../Bilder%20+%20tekst%20til%20parallell%20sesjon%20Sundvolden/Gj&#248;re%20avtale%20i%20kalender.docx" TargetMode="External"/><Relationship Id="rId5" Type="http://schemas.openxmlformats.org/officeDocument/2006/relationships/hyperlink" Target="../Div%20jobb/Arbeidskort%202%20Bagasjerom%20skjema.docx" TargetMode="External"/><Relationship Id="rId4" Type="http://schemas.openxmlformats.org/officeDocument/2006/relationships/hyperlink" Target="../Div%20jobb/Arbeidskort%201%20Utvendig%20vask%20skjema.docx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../../Pictures/Bilder%20bilpleie/Faktura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VOX- prosjekt SVF Berg og Færder vgs, fengselsundervisningen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1583290"/>
          </a:xfrm>
        </p:spPr>
        <p:txBody>
          <a:bodyPr/>
          <a:lstStyle/>
          <a:p>
            <a:r>
              <a:rPr lang="nb-NO" dirty="0" smtClean="0"/>
              <a:t>Grunnleggende ferdigheter og oppfølging med reduserte læreplanmål i bilfaget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905000"/>
            <a:ext cx="4834880" cy="46196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nb-NO" sz="1800" b="1" dirty="0" smtClean="0"/>
              <a:t>SVF, Berg avdeling</a:t>
            </a:r>
          </a:p>
          <a:p>
            <a:pPr>
              <a:lnSpc>
                <a:spcPct val="90000"/>
              </a:lnSpc>
              <a:defRPr/>
            </a:pPr>
            <a:r>
              <a:rPr lang="nb-NO" sz="1800" dirty="0" smtClean="0"/>
              <a:t>Åpent fengsel, lavt sikkerhetsnivå</a:t>
            </a:r>
          </a:p>
          <a:p>
            <a:pPr>
              <a:lnSpc>
                <a:spcPct val="90000"/>
              </a:lnSpc>
              <a:defRPr/>
            </a:pPr>
            <a:r>
              <a:rPr lang="nb-NO" sz="1800" dirty="0" smtClean="0"/>
              <a:t>49 innsatte, menn</a:t>
            </a:r>
          </a:p>
          <a:p>
            <a:pPr>
              <a:lnSpc>
                <a:spcPct val="90000"/>
              </a:lnSpc>
              <a:defRPr/>
            </a:pPr>
            <a:r>
              <a:rPr lang="nb-NO" sz="1800" dirty="0" smtClean="0"/>
              <a:t>Dom</a:t>
            </a:r>
          </a:p>
          <a:p>
            <a:pPr>
              <a:lnSpc>
                <a:spcPct val="90000"/>
              </a:lnSpc>
              <a:defRPr/>
            </a:pPr>
            <a:r>
              <a:rPr lang="nb-NO" sz="1800" dirty="0" smtClean="0"/>
              <a:t>Skoleavdeling</a:t>
            </a:r>
          </a:p>
          <a:p>
            <a:pPr>
              <a:lnSpc>
                <a:spcPct val="90000"/>
              </a:lnSpc>
              <a:defRPr/>
            </a:pPr>
            <a:r>
              <a:rPr lang="nb-NO" sz="1800" dirty="0" smtClean="0"/>
              <a:t>Bilverksted m/ oppretteravdeling, landbruksavdeling, storkjøkken, vedlikeholdsavdeling og renholdsavdeling.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nb-NO" sz="1600" dirty="0" smtClean="0">
              <a:effectLst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148064" y="1481328"/>
            <a:ext cx="3538736" cy="4525963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nb-NO" b="1" dirty="0" smtClean="0"/>
          </a:p>
          <a:p>
            <a:pPr>
              <a:buNone/>
            </a:pPr>
            <a:r>
              <a:rPr lang="nb-NO" sz="1800" b="1" dirty="0" smtClean="0"/>
              <a:t>Sem fengsel</a:t>
            </a:r>
            <a:endParaRPr lang="nb-NO" sz="1800" dirty="0" smtClean="0"/>
          </a:p>
          <a:p>
            <a:pPr lvl="0"/>
            <a:r>
              <a:rPr lang="nb-NO" sz="1800" dirty="0" smtClean="0"/>
              <a:t>Lukket fengsel, høyt sikkerhetsnivå</a:t>
            </a:r>
          </a:p>
          <a:p>
            <a:pPr lvl="0"/>
            <a:r>
              <a:rPr lang="nb-NO" sz="1800" dirty="0" smtClean="0"/>
              <a:t>62 innsatte, menn</a:t>
            </a:r>
          </a:p>
          <a:p>
            <a:pPr lvl="0"/>
            <a:r>
              <a:rPr lang="nb-NO" sz="1800" dirty="0" smtClean="0"/>
              <a:t>Varetekt og dom</a:t>
            </a:r>
          </a:p>
          <a:p>
            <a:pPr lvl="0"/>
            <a:r>
              <a:rPr lang="nb-NO" sz="1800" dirty="0" smtClean="0"/>
              <a:t>Skoleavdeling</a:t>
            </a:r>
          </a:p>
          <a:p>
            <a:pPr lvl="0"/>
            <a:r>
              <a:rPr lang="nb-NO" sz="1800" dirty="0" smtClean="0"/>
              <a:t>Mekanisk verksted, trevare/snekkerverksted</a:t>
            </a:r>
          </a:p>
          <a:p>
            <a:pPr lvl="0"/>
            <a:endParaRPr lang="nb-NO" sz="1800" dirty="0" smtClean="0"/>
          </a:p>
          <a:p>
            <a:pPr>
              <a:buNone/>
            </a:pPr>
            <a:r>
              <a:rPr lang="nb-NO" sz="1800" b="1" dirty="0" smtClean="0"/>
              <a:t>Oppfølgingsklassen</a:t>
            </a:r>
            <a:endParaRPr lang="nb-NO" sz="1800" dirty="0" smtClean="0"/>
          </a:p>
          <a:p>
            <a:pPr lvl="0"/>
            <a:r>
              <a:rPr lang="nb-NO" sz="1800" dirty="0" smtClean="0"/>
              <a:t>Skoletiltak utenfor murene</a:t>
            </a:r>
          </a:p>
          <a:p>
            <a:pPr lvl="0"/>
            <a:r>
              <a:rPr lang="nb-NO" sz="1800" dirty="0" smtClean="0"/>
              <a:t>Samfunnsstraff, prøveløslatte, EK- </a:t>
            </a:r>
            <a:r>
              <a:rPr lang="nb-NO" sz="1800" dirty="0" err="1" smtClean="0"/>
              <a:t>sonere</a:t>
            </a:r>
            <a:r>
              <a:rPr lang="nb-NO" sz="1800" dirty="0" smtClean="0"/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nb-NO" sz="1600" b="1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Færder videregående skole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Fengselsundervisningen </a:t>
            </a: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Søndre Vestfold fengsel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834880" cy="45769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b="1" dirty="0" smtClean="0"/>
              <a:t>Berg avdeling</a:t>
            </a:r>
          </a:p>
          <a:p>
            <a:pPr>
              <a:lnSpc>
                <a:spcPct val="90000"/>
              </a:lnSpc>
              <a:defRPr/>
            </a:pPr>
            <a:r>
              <a:rPr lang="nb-NO" sz="2000" dirty="0" smtClean="0"/>
              <a:t>Åpent fengsel, lavt sikkerhetsnivå</a:t>
            </a:r>
          </a:p>
          <a:p>
            <a:pPr>
              <a:lnSpc>
                <a:spcPct val="90000"/>
              </a:lnSpc>
              <a:defRPr/>
            </a:pPr>
            <a:r>
              <a:rPr lang="nb-NO" sz="2000" dirty="0" smtClean="0"/>
              <a:t>48 innsatte, menn</a:t>
            </a:r>
          </a:p>
          <a:p>
            <a:pPr>
              <a:lnSpc>
                <a:spcPct val="90000"/>
              </a:lnSpc>
              <a:defRPr/>
            </a:pPr>
            <a:r>
              <a:rPr lang="nb-NO" sz="2000" dirty="0" smtClean="0"/>
              <a:t>Dom</a:t>
            </a:r>
          </a:p>
          <a:p>
            <a:pPr>
              <a:lnSpc>
                <a:spcPct val="90000"/>
              </a:lnSpc>
              <a:defRPr/>
            </a:pPr>
            <a:r>
              <a:rPr lang="nb-NO" sz="2000" dirty="0" smtClean="0"/>
              <a:t>Skoleavdeling</a:t>
            </a:r>
          </a:p>
          <a:p>
            <a:pPr>
              <a:lnSpc>
                <a:spcPct val="90000"/>
              </a:lnSpc>
              <a:defRPr/>
            </a:pPr>
            <a:r>
              <a:rPr lang="nb-NO" sz="2000" dirty="0" smtClean="0"/>
              <a:t>Bilverksted m/ oppretteravdeling, landbruksavdeling, storkjøkken, vedlikeholdsavdeling og renholdsavdeling.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076056" y="1444294"/>
            <a:ext cx="3610744" cy="394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b="1" dirty="0" smtClean="0"/>
              <a:t>Larvik avdeling</a:t>
            </a:r>
          </a:p>
          <a:p>
            <a:r>
              <a:rPr lang="nb-NO" sz="2000" dirty="0" smtClean="0"/>
              <a:t>16 innsatte, menn</a:t>
            </a:r>
          </a:p>
          <a:p>
            <a:r>
              <a:rPr lang="nb-NO" sz="2000" dirty="0" smtClean="0"/>
              <a:t>Varetekt og dom</a:t>
            </a:r>
          </a:p>
          <a:p>
            <a:r>
              <a:rPr lang="nb-NO" sz="2000" dirty="0" smtClean="0"/>
              <a:t>Skoleavdeling</a:t>
            </a:r>
          </a:p>
          <a:p>
            <a:r>
              <a:rPr lang="nb-NO" sz="2000" dirty="0" smtClean="0"/>
              <a:t>Programvirksomhet</a:t>
            </a:r>
          </a:p>
          <a:p>
            <a:endParaRPr lang="nb-NO" sz="2000" dirty="0" smtClean="0"/>
          </a:p>
          <a:p>
            <a:pPr>
              <a:buNone/>
            </a:pPr>
            <a:r>
              <a:rPr lang="nb-NO" b="1" dirty="0" smtClean="0"/>
              <a:t>Sandefjord avdeling</a:t>
            </a:r>
          </a:p>
          <a:p>
            <a:r>
              <a:rPr lang="nb-NO" sz="2000" dirty="0" smtClean="0"/>
              <a:t>13 innsatte, kvinner</a:t>
            </a:r>
          </a:p>
          <a:p>
            <a:r>
              <a:rPr lang="nb-NO" sz="2000" dirty="0" smtClean="0"/>
              <a:t>Dom og bøter</a:t>
            </a:r>
          </a:p>
          <a:p>
            <a:r>
              <a:rPr lang="nb-NO" sz="2000" dirty="0" smtClean="0"/>
              <a:t>Skoleavdeling</a:t>
            </a:r>
          </a:p>
          <a:p>
            <a:r>
              <a:rPr lang="nb-NO" sz="2000" dirty="0" smtClean="0"/>
              <a:t>Tekstilverksted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St melding 27 (2005) ”Enda en vår”</a:t>
            </a:r>
          </a:p>
          <a:p>
            <a:pPr>
              <a:buFontTx/>
              <a:buChar char="-"/>
            </a:pPr>
            <a:r>
              <a:rPr lang="nb-NO" dirty="0" smtClean="0"/>
              <a:t>Om grunnleggende ferdigheter og tilpasset opplæring</a:t>
            </a:r>
          </a:p>
          <a:p>
            <a:pPr>
              <a:buFontTx/>
              <a:buChar char="-"/>
            </a:pPr>
            <a:r>
              <a:rPr lang="nb-NO" dirty="0" smtClean="0"/>
              <a:t>Om samarbeid skole – arbeidsdrift</a:t>
            </a:r>
          </a:p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St melding 38 (2007) ”Straff som virker”</a:t>
            </a:r>
          </a:p>
          <a:p>
            <a:pPr>
              <a:buFontTx/>
              <a:buChar char="-"/>
            </a:pPr>
            <a:r>
              <a:rPr lang="nb-NO" dirty="0" smtClean="0"/>
              <a:t>Om kunnskapsbasert kriminalomsorg</a:t>
            </a:r>
          </a:p>
          <a:p>
            <a:pPr>
              <a:buFontTx/>
              <a:buChar char="-"/>
            </a:pPr>
            <a:r>
              <a:rPr lang="nb-NO" dirty="0" smtClean="0"/>
              <a:t>Om samarbeid skole – arbeidsdrift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Plan for opplæring i kriminalomsorgen for</a:t>
            </a:r>
          </a:p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Vestfold fylkeskommune  2011-2015</a:t>
            </a:r>
          </a:p>
          <a:p>
            <a:pPr>
              <a:buFontTx/>
              <a:buChar char="-"/>
            </a:pPr>
            <a:r>
              <a:rPr lang="nb-NO" dirty="0" smtClean="0"/>
              <a:t>Grunnleggende ferdigheter 1 av 8 hovedområder</a:t>
            </a:r>
          </a:p>
          <a:p>
            <a:pPr>
              <a:buFontTx/>
              <a:buChar char="-"/>
            </a:pPr>
            <a:r>
              <a:rPr lang="nb-NO" dirty="0" smtClean="0"/>
              <a:t>Samme med samarbeid skole - arbeidsdrift</a:t>
            </a:r>
          </a:p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Tildelingsbrev fra KSF</a:t>
            </a:r>
          </a:p>
          <a:p>
            <a:pPr>
              <a:buFontTx/>
              <a:buChar char="-"/>
            </a:pPr>
            <a:r>
              <a:rPr lang="nb-NO" dirty="0" smtClean="0"/>
              <a:t>Om samarbeid skole – arbeidsdrift (KSF/VOX nevnt spesielt i 2012)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Føringer i måldokumenter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Mål:</a:t>
            </a:r>
          </a:p>
          <a:p>
            <a:pPr>
              <a:buFontTx/>
              <a:buChar char="-"/>
            </a:pPr>
            <a:r>
              <a:rPr lang="nb-NO" dirty="0" smtClean="0"/>
              <a:t>Etablering av kombinert opplæringstilbud skole- arbeidsdrift knyttet til den nye bilpleieavdelingen ved bilverkstedet SVF Berg.</a:t>
            </a:r>
          </a:p>
          <a:p>
            <a:pPr>
              <a:buFontTx/>
              <a:buChar char="-"/>
            </a:pPr>
            <a:r>
              <a:rPr lang="nb-NO" dirty="0" smtClean="0"/>
              <a:t>Utvikling av ”program” for praksisnær opplæring i grunnleggende ferdigheter (lesing/ skriving, regning og IKT), og for innsatte med reduserte læreplanmål i bilfaget.</a:t>
            </a:r>
          </a:p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Målgruppe:</a:t>
            </a:r>
          </a:p>
          <a:p>
            <a:pPr>
              <a:buFontTx/>
              <a:buChar char="-"/>
            </a:pPr>
            <a:r>
              <a:rPr lang="nb-NO" dirty="0" smtClean="0"/>
              <a:t>Innsatte med behov for denne typen opplæring, fortrinnsvis unge innsatte.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Fra prosjektsøknaden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Konkrete tiltak:</a:t>
            </a:r>
          </a:p>
          <a:p>
            <a:pPr lvl="0">
              <a:buFontTx/>
              <a:buChar char="-"/>
            </a:pPr>
            <a:r>
              <a:rPr lang="nb-NO" dirty="0" smtClean="0"/>
              <a:t>Frikjøpe lærere og verksbetjenter til å utrede/ utvikle et ”program” for de enkelte arbeidsoppgavene på </a:t>
            </a:r>
            <a:r>
              <a:rPr lang="nb-NO" dirty="0" err="1" smtClean="0"/>
              <a:t>bilpleieavd</a:t>
            </a:r>
            <a:r>
              <a:rPr lang="nb-NO" dirty="0" smtClean="0"/>
              <a:t> som styrker de nevnte grunnleggende ferdighetene, -i tillegg til aktuelle programfag i bilfagene.</a:t>
            </a:r>
          </a:p>
          <a:p>
            <a:pPr lvl="0">
              <a:buNone/>
            </a:pP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Innkjøp av noe teknisk utstyr som støtter dette arbeidet. </a:t>
            </a:r>
            <a:r>
              <a:rPr lang="nb-NO" dirty="0" err="1" smtClean="0"/>
              <a:t>PCer</a:t>
            </a:r>
            <a:r>
              <a:rPr lang="nb-NO" dirty="0" smtClean="0"/>
              <a:t>, </a:t>
            </a:r>
            <a:r>
              <a:rPr lang="nb-NO" dirty="0" err="1" smtClean="0"/>
              <a:t>evt</a:t>
            </a:r>
            <a:r>
              <a:rPr lang="nb-NO" dirty="0" smtClean="0"/>
              <a:t> nødvendige programmer.</a:t>
            </a:r>
          </a:p>
          <a:p>
            <a:pPr>
              <a:buNone/>
            </a:pPr>
            <a:endParaRPr lang="nb-NO" dirty="0" smtClean="0"/>
          </a:p>
          <a:p>
            <a:pPr lvl="0"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Fra prosjektsøknaden (forts)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b-NO" dirty="0" smtClean="0">
                <a:solidFill>
                  <a:srgbClr val="C00000"/>
                </a:solidFill>
              </a:rPr>
              <a:t>Lokal organisering:</a:t>
            </a:r>
          </a:p>
          <a:p>
            <a:pPr>
              <a:buFontTx/>
              <a:buChar char="-"/>
            </a:pPr>
            <a:r>
              <a:rPr lang="nb-NO" dirty="0" smtClean="0"/>
              <a:t>Jørn og Knut Bjørn har lokalt ansvar for prosjektet.</a:t>
            </a:r>
          </a:p>
          <a:p>
            <a:pPr>
              <a:buFontTx/>
              <a:buChar char="-"/>
            </a:pPr>
            <a:r>
              <a:rPr lang="nb-NO" dirty="0" smtClean="0"/>
              <a:t>Sikring av teamarbeid i møter med elevgjennomgang og metodevurdering annenhver uke. Her deltar faglærere, verksbetjenter og J/ KB. Sosialkonsulenter deltar på </a:t>
            </a:r>
            <a:r>
              <a:rPr lang="nb-NO" dirty="0" err="1" smtClean="0"/>
              <a:t>annenhvert</a:t>
            </a:r>
            <a:r>
              <a:rPr lang="nb-NO" dirty="0" smtClean="0"/>
              <a:t> møte. </a:t>
            </a:r>
          </a:p>
          <a:p>
            <a:pPr>
              <a:buFontTx/>
              <a:buChar char="-"/>
            </a:pPr>
            <a:r>
              <a:rPr lang="nb-NO" dirty="0" smtClean="0"/>
              <a:t>To stormøter der vi inviterer </a:t>
            </a:r>
            <a:r>
              <a:rPr lang="nb-NO" dirty="0" err="1" smtClean="0"/>
              <a:t>repr</a:t>
            </a:r>
            <a:r>
              <a:rPr lang="nb-NO" dirty="0" smtClean="0"/>
              <a:t> fra VOX, KSF, Vestfold fylkeskommune, Region sør, fengselsledelsen ved SVF Berg, involverte faglærere, J/ KB. </a:t>
            </a:r>
          </a:p>
          <a:p>
            <a:pPr>
              <a:buFontTx/>
              <a:buChar char="-"/>
            </a:pPr>
            <a:r>
              <a:rPr lang="nb-NO" dirty="0" smtClean="0"/>
              <a:t>Presentasjon av prosjektet på FOKO- seminaret.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Fra prosjektsøknaden (forts)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b-NO" sz="3000" dirty="0" smtClean="0"/>
              <a:t>Bilpleieavdelingen er i gang</a:t>
            </a:r>
          </a:p>
          <a:p>
            <a:pPr>
              <a:buFontTx/>
              <a:buChar char="-"/>
            </a:pPr>
            <a:r>
              <a:rPr lang="nb-NO" dirty="0" smtClean="0"/>
              <a:t>Nødvendig verktøy og maskiner er installert. </a:t>
            </a:r>
            <a:br>
              <a:rPr lang="nb-NO" dirty="0" smtClean="0"/>
            </a:br>
            <a:r>
              <a:rPr lang="nb-NO" sz="1200" dirty="0" err="1" smtClean="0">
                <a:hlinkClick r:id="rId2" action="ppaction://hlinkfile"/>
              </a:rPr>
              <a:t>Skumvasker.JPG</a:t>
            </a:r>
            <a:endParaRPr lang="nb-NO" sz="1200" dirty="0" smtClean="0"/>
          </a:p>
          <a:p>
            <a:pPr>
              <a:buNone/>
            </a:pPr>
            <a:r>
              <a:rPr lang="nb-NO" sz="1200" dirty="0" smtClean="0"/>
              <a:t>	</a:t>
            </a:r>
            <a:r>
              <a:rPr lang="nb-NO" sz="1200" dirty="0" err="1" smtClean="0">
                <a:hlinkClick r:id="rId3" action="ppaction://hlinkfile"/>
              </a:rPr>
              <a:t>Dekkmaskin.JPG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/>
            </a:r>
            <a:br>
              <a:rPr lang="nb-NO" sz="1200" dirty="0" smtClean="0"/>
            </a:br>
            <a:endParaRPr lang="nb-NO" sz="1200" dirty="0" smtClean="0"/>
          </a:p>
          <a:p>
            <a:pPr>
              <a:buFontTx/>
              <a:buChar char="-"/>
            </a:pPr>
            <a:r>
              <a:rPr lang="nb-NO" sz="2800" dirty="0" smtClean="0"/>
              <a:t>Godt kundegrunnlag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>
              <a:buFontTx/>
              <a:buChar char="-"/>
            </a:pPr>
            <a:r>
              <a:rPr lang="nb-NO" sz="2800" dirty="0" smtClean="0"/>
              <a:t>Alle nye innsatte på bilverkstedet starter på bilpleieavdelingen. </a:t>
            </a:r>
          </a:p>
          <a:p>
            <a:pPr>
              <a:buNone/>
            </a:pPr>
            <a:endParaRPr lang="nb-NO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Hvor langt har vi kommet?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2800" dirty="0" smtClean="0"/>
              <a:t>Utkast </a:t>
            </a:r>
            <a:r>
              <a:rPr lang="nb-NO" sz="2800" dirty="0" smtClean="0"/>
              <a:t>til ”Arbeidskort” som slås opp ved hver arbeidsstasjon.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1200" dirty="0" smtClean="0">
                <a:hlinkClick r:id="rId2" action="ppaction://hlinkfile"/>
              </a:rPr>
              <a:t>Arbeidskort 1 Utvendig vask </a:t>
            </a:r>
            <a:r>
              <a:rPr lang="nb-NO" sz="1200" dirty="0" err="1" smtClean="0">
                <a:hlinkClick r:id="rId2" action="ppaction://hlinkfile"/>
              </a:rPr>
              <a:t>oppslag.docx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>
                <a:hlinkClick r:id="rId3" action="ppaction://hlinkfile"/>
              </a:rPr>
              <a:t>Arbeidskort 2 Bagasjerom </a:t>
            </a:r>
            <a:r>
              <a:rPr lang="nb-NO" sz="1200" dirty="0" err="1" smtClean="0">
                <a:hlinkClick r:id="rId3" action="ppaction://hlinkfile"/>
              </a:rPr>
              <a:t>oppslag.docx</a:t>
            </a:r>
            <a:endParaRPr lang="nb-NO" sz="1200" dirty="0" smtClean="0"/>
          </a:p>
          <a:p>
            <a:pPr>
              <a:buFontTx/>
              <a:buChar char="-"/>
            </a:pPr>
            <a:endParaRPr lang="nb-NO" sz="1200" dirty="0" smtClean="0"/>
          </a:p>
          <a:p>
            <a:pPr>
              <a:buFontTx/>
              <a:buChar char="-"/>
            </a:pPr>
            <a:r>
              <a:rPr lang="nb-NO" sz="2800" dirty="0" smtClean="0"/>
              <a:t>I </a:t>
            </a:r>
            <a:r>
              <a:rPr lang="nb-NO" sz="2800" dirty="0" smtClean="0"/>
              <a:t>tillegg brukes disse som kvitteringskort for de innsatte.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1200" dirty="0" smtClean="0">
                <a:hlinkClick r:id="rId4" action="ppaction://hlinkfile"/>
              </a:rPr>
              <a:t>Arbeidskort 1 Utvendig vask </a:t>
            </a:r>
            <a:r>
              <a:rPr lang="nb-NO" sz="1200" dirty="0" err="1" smtClean="0">
                <a:hlinkClick r:id="rId4" action="ppaction://hlinkfile"/>
              </a:rPr>
              <a:t>skjema.docx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>
                <a:hlinkClick r:id="rId5" action="ppaction://hlinkfile"/>
              </a:rPr>
              <a:t>Arbeidskort 2 Bagasjerom </a:t>
            </a:r>
            <a:r>
              <a:rPr lang="nb-NO" sz="1200" dirty="0" err="1" smtClean="0">
                <a:hlinkClick r:id="rId5" action="ppaction://hlinkfile"/>
              </a:rPr>
              <a:t>skjema.docx</a:t>
            </a:r>
            <a:endParaRPr lang="nb-NO" sz="12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nb-NO" sz="2800" dirty="0" smtClean="0"/>
              <a:t>De innsatte involveres direkte i kundebehandling</a:t>
            </a:r>
            <a:r>
              <a:rPr lang="nb-NO" sz="2800" dirty="0" smtClean="0"/>
              <a:t>.</a:t>
            </a:r>
            <a:br>
              <a:rPr lang="nb-NO" sz="2800" dirty="0" smtClean="0"/>
            </a:br>
            <a:r>
              <a:rPr lang="nb-NO" sz="1200" dirty="0" smtClean="0">
                <a:hlinkClick r:id="rId6" action="ppaction://hlinkfile"/>
              </a:rPr>
              <a:t>Gjøre avtale i </a:t>
            </a:r>
            <a:r>
              <a:rPr lang="nb-NO" sz="1200" dirty="0" err="1" smtClean="0">
                <a:hlinkClick r:id="rId6" action="ppaction://hlinkfile"/>
              </a:rPr>
              <a:t>kalender.docx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>
                <a:hlinkClick r:id="rId7" action="ppaction://hlinkfile"/>
              </a:rPr>
              <a:t>Kundebehandling </a:t>
            </a:r>
            <a:r>
              <a:rPr lang="nb-NO" sz="1200" dirty="0" err="1" smtClean="0">
                <a:hlinkClick r:id="rId7" action="ppaction://hlinkfile"/>
              </a:rPr>
              <a:t>Sahin.jpg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>
                <a:hlinkClick r:id="rId8" action="ppaction://hlinkfile"/>
              </a:rPr>
              <a:t>Kundebehandling </a:t>
            </a:r>
            <a:r>
              <a:rPr lang="nb-NO" sz="1200" dirty="0" err="1" smtClean="0">
                <a:hlinkClick r:id="rId8" action="ppaction://hlinkfile"/>
              </a:rPr>
              <a:t>Kristian.jpg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sz="1100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4400" dirty="0" smtClean="0">
                <a:solidFill>
                  <a:schemeClr val="bg2">
                    <a:lumMod val="50000"/>
                  </a:schemeClr>
                </a:solidFill>
              </a:rPr>
              <a:t>Lesing/ skriving og muntlig aktivitet</a:t>
            </a:r>
            <a:br>
              <a:rPr lang="nb-NO" sz="4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b-NO" sz="3600" b="1" dirty="0" smtClean="0">
                <a:solidFill>
                  <a:schemeClr val="bg2">
                    <a:lumMod val="50000"/>
                  </a:schemeClr>
                </a:solidFill>
              </a:rPr>
              <a:t>IKT - data</a:t>
            </a:r>
          </a:p>
          <a:p>
            <a:r>
              <a:rPr lang="nb-NO" sz="2800" dirty="0" smtClean="0"/>
              <a:t>De innsatte skal involveres i behandling av ordrer og fakturaer.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1200" dirty="0" err="1" smtClean="0">
                <a:hlinkClick r:id="rId2" action="ppaction://hlinkfile"/>
              </a:rPr>
              <a:t>Faktura.jpg</a:t>
            </a:r>
            <a:endParaRPr lang="nb-NO" sz="1200" dirty="0" smtClean="0"/>
          </a:p>
          <a:p>
            <a:pPr>
              <a:buNone/>
            </a:pPr>
            <a:endParaRPr lang="nb-NO" sz="2800" dirty="0" smtClean="0"/>
          </a:p>
          <a:p>
            <a:r>
              <a:rPr lang="nb-NO" sz="2800" dirty="0" smtClean="0"/>
              <a:t>Dette legges opp i Excel regneark.</a:t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Innsatte må betjene elektronisk kalender når de gjør avtale med kunder.</a:t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Vi vil lage arbeidskort også på disse oppgavene.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800" dirty="0" smtClean="0"/>
              <a:t>De innsatte skal involveres i innkjøp og varebestilling, timeregnskap, </a:t>
            </a:r>
            <a:r>
              <a:rPr lang="nb-NO" sz="2800" dirty="0" err="1" smtClean="0"/>
              <a:t>etc</a:t>
            </a:r>
            <a:r>
              <a:rPr lang="nb-NO" sz="2800" dirty="0" smtClean="0"/>
              <a:t/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Beregning av blandingsforhold i vaskemaskinene.</a:t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De innsatte vil ha ansvar for enkel lagerlogistikk.</a:t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Vi vil lage arbeidskort også på disse oppgavene.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Regning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Presentasjon av erfaringer og metoder for alle arbeidsavdelinger ved Søndre Vestfold fengsel i desember, </a:t>
            </a:r>
            <a:r>
              <a:rPr lang="nb-NO" sz="2800" dirty="0" err="1" smtClean="0"/>
              <a:t>mtp</a:t>
            </a:r>
            <a:r>
              <a:rPr lang="nb-NO" sz="2800" dirty="0" smtClean="0"/>
              <a:t> lignende etablering ved avdelingene der.</a:t>
            </a:r>
          </a:p>
          <a:p>
            <a:pPr marL="109728" indent="0">
              <a:buNone/>
            </a:pPr>
            <a:endParaRPr lang="nb-NO" sz="2800" dirty="0" smtClean="0"/>
          </a:p>
          <a:p>
            <a:r>
              <a:rPr lang="nb-NO" sz="2800" dirty="0" smtClean="0"/>
              <a:t>Vi deltar i oppstarten av lignende prosjekt med arbeidsdriften ved Sem fengsel i januar, og presenterer vårt prosjekt for alle i arbeidsdrift og fengselsledelse i januar.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Overføringsarbeid</a:t>
            </a:r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62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nneskelig">
  <a:themeElements>
    <a:clrScheme name="Menneskelig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nneskelig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Menneskelig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461</TotalTime>
  <Words>520</Words>
  <Application>Microsoft Office PowerPoint</Application>
  <PresentationFormat>Skjermfremvisning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Menneskelig</vt:lpstr>
      <vt:lpstr>VOX- prosjekt SVF Berg og Færder vgs, fengselsundervisningen</vt:lpstr>
      <vt:lpstr>Færder videregående skole Fengselsundervisningen </vt:lpstr>
      <vt:lpstr>Søndre Vestfold fengsel</vt:lpstr>
      <vt:lpstr>Føringer i måldokumenter</vt:lpstr>
      <vt:lpstr>Fra prosjektsøknaden</vt:lpstr>
      <vt:lpstr>Fra prosjektsøknaden (forts)</vt:lpstr>
      <vt:lpstr>Fra prosjektsøknaden (forts)</vt:lpstr>
      <vt:lpstr>Hvor langt har vi kommet?</vt:lpstr>
      <vt:lpstr> Lesing/ skriving og muntlig aktivitet </vt:lpstr>
      <vt:lpstr>Lysbilde 10</vt:lpstr>
      <vt:lpstr>Regning</vt:lpstr>
      <vt:lpstr>Overføringsarbeid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VOX- prosjekt SVF Berg og færder vgs</dc:title>
  <dc:creator>Knut Bjørn Strømmen</dc:creator>
  <cp:lastModifiedBy>Knut-Bjorn</cp:lastModifiedBy>
  <cp:revision>53</cp:revision>
  <dcterms:created xsi:type="dcterms:W3CDTF">2012-01-30T08:33:01Z</dcterms:created>
  <dcterms:modified xsi:type="dcterms:W3CDTF">2012-10-17T12:08:39Z</dcterms:modified>
</cp:coreProperties>
</file>