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56" r:id="rId3"/>
    <p:sldId id="259" r:id="rId4"/>
    <p:sldId id="260" r:id="rId5"/>
    <p:sldId id="270" r:id="rId6"/>
    <p:sldId id="258" r:id="rId7"/>
    <p:sldId id="278" r:id="rId8"/>
    <p:sldId id="263" r:id="rId9"/>
    <p:sldId id="261" r:id="rId10"/>
    <p:sldId id="276" r:id="rId11"/>
    <p:sldId id="265" r:id="rId12"/>
    <p:sldId id="266" r:id="rId13"/>
    <p:sldId id="272" r:id="rId14"/>
    <p:sldId id="267" r:id="rId15"/>
    <p:sldId id="257" r:id="rId16"/>
    <p:sldId id="271" r:id="rId17"/>
    <p:sldId id="268" r:id="rId18"/>
    <p:sldId id="277" r:id="rId1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81121-9CCC-4C04-AAFB-BF4D5CEC1B94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C1639-5F25-437B-A4BB-6BDCD25E33E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67074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C1639-5F25-437B-A4BB-6BDCD25E33E5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587874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40514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90385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73519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74309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57963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39216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27787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03761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21343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32600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47456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BE2A4-F2A9-4F08-A6F6-124851CE7919}" type="datetimeFigureOut">
              <a:rPr lang="nb-NO" smtClean="0"/>
              <a:pPr/>
              <a:t>19.10.2012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99CDA-4749-4204-9031-497E9B061C3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75687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ds.yahoo.com/_ylt=A0PDoX0GAC5NO0gAPzyjzbkF/SIG=12ab90i05/EXP=1294946694/**http:/www.a-mobler.no/produktbilder/prod-OO13202s.jpg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16.gif"/><Relationship Id="rId2" Type="http://schemas.openxmlformats.org/officeDocument/2006/relationships/hyperlink" Target="http://rds.yahoo.com/_ylt=A0PDoX0t_y1NN0kALMuJzbkF;_ylu=X3oDMTBqOHA2aDgzBHBvcwMyMgRzZWMDc3IEdnRpZAM-/SIG=1lbhi1ub2/EXP=1294946477/**http:/images.search.yahoo.com/images/view?back=http://images.search.yahoo.com/search/images?p=varme&amp;b=22&amp;ni=21&amp;xargs=0&amp;pstart=1&amp;w=399&amp;h=600&amp;imgurl=www.meldalfotogruppe.com/macro%20og%20vann%20bilder/slides/Varme%20copy.jpg&amp;rurl=http://www.meldalfotogruppe.com/macro%20og%20vann%20bilder/slides/Varme%20copy.html&amp;size=181KB&amp;name=Varme+copy+|+Var...&amp;p=varme&amp;oid=15c08a6170467fe42f1dedafb4963ad2&amp;fr2=&amp;no=22&amp;tt=215000&amp;b=22&amp;ni=21&amp;sigr=12jtvnrsi&amp;sigi=12br1gopm&amp;sigb=12g32n25m&amp;.crumb=U2U.eJsnu0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ds.yahoo.com/_ylt=A0PDoX2x_y1NhkkA_vSjzbkF/SIG=12erlo633/EXP=1294946609/**http:/www3.bergen.kommune.no/bergenvannkf/a_Vannglass.gif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rds.yahoo.com/_ylt=A0PDoX1i_y1Na0cAB0yjzbkF/SIG=12qpg2vuf/EXP=1294946530/**http:/www.dk-kogebogen.dk/billeder-opskrifter/billeder/7334/4_880.jpg" TargetMode="External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hyperlink" Target="http://rds.yahoo.com/_ylt=A0PDoX1i_y1Na0cAB0yjzbkF/SIG=12qpg2vuf/EXP=1294946530/**http:/www.dk-kogebogen.dk/billeder-opskrifter/billeder/7334/4_880.jpg" TargetMode="External"/><Relationship Id="rId12" Type="http://schemas.microsoft.com/office/2007/relationships/hdphoto" Target="../media/hdphoto6.wdp"/><Relationship Id="rId2" Type="http://schemas.openxmlformats.org/officeDocument/2006/relationships/hyperlink" Target="http://rds.yahoo.com/_ylt=A0WTb_vSAy5NRm4AmaeJzbkF;_ylu=X3oDMTBqYWdlNjBlBHBvcwMxOARzZWMDc3IEdnRpZAM-/SIG=1hh9vb0mf/EXP=1294947666/**http:/images.search.yahoo.com/images/view?back=http://images.search.yahoo.com/search/images?p=oksygen&amp;ei=utf-8&amp;w=300&amp;h=331&amp;imgurl=www.akuttmedisin.uib.no/ressurser/akuttkoffert/oksygen-kolbe.jpg&amp;rurl=http://www.akuttmedisin.uib.no/ressurser/akuttkoffert/oksygen-kolbe.htm&amp;size=25KB&amp;name=akuttkoffert-Oks...&amp;p=oksygen&amp;oid=d3c2923784fa28531881a94324cc624a&amp;fr2=&amp;no=18&amp;tt=7810&amp;sigr=127nfluab&amp;sigi=120r8gij6&amp;sigb=11vmpg1cq&amp;.crumb=U2U.eJsnu0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22.png"/><Relationship Id="rId5" Type="http://schemas.openxmlformats.org/officeDocument/2006/relationships/hyperlink" Target="http://rds.yahoo.com/_ylt=A0PDoX0t_y1NN0kALMuJzbkF;_ylu=X3oDMTBqOHA2aDgzBHBvcwMyMgRzZWMDc3IEdnRpZAM-/SIG=1lbhi1ub2/EXP=1294946477/**http:/images.search.yahoo.com/images/view?back=http://images.search.yahoo.com/search/images?p=varme&amp;b=22&amp;ni=21&amp;xargs=0&amp;pstart=1&amp;w=399&amp;h=600&amp;imgurl=www.meldalfotogruppe.com/macro%20og%20vann%20bilder/slides/Varme%20copy.jpg&amp;rurl=http://www.meldalfotogruppe.com/macro%20og%20vann%20bilder/slides/Varme%20copy.html&amp;size=181KB&amp;name=Varme+copy+|+Var...&amp;p=varme&amp;oid=15c08a6170467fe42f1dedafb4963ad2&amp;fr2=&amp;no=22&amp;tt=215000&amp;b=22&amp;ni=21&amp;sigr=12jtvnrsi&amp;sigi=12br1gopm&amp;sigb=12g32n25m&amp;.crumb=U2U.eJsnu01" TargetMode="External"/><Relationship Id="rId10" Type="http://schemas.openxmlformats.org/officeDocument/2006/relationships/image" Target="../media/image16.gif"/><Relationship Id="rId4" Type="http://schemas.openxmlformats.org/officeDocument/2006/relationships/image" Target="../media/image20.jpeg"/><Relationship Id="rId9" Type="http://schemas.openxmlformats.org/officeDocument/2006/relationships/hyperlink" Target="http://rds.yahoo.com/_ylt=A0PDoX2x_y1NhkkA_vSjzbkF/SIG=12erlo633/EXP=1294946609/**http:/www3.bergen.kommune.no/bergenvannkf/a_Vannglass.gi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hyperlink" Target="http://rds.yahoo.com/_ylt=A0WTb_lQiS5NLF8ASziJzbkF;_ylu=X3oDMTBpcWpidGtpBHBvcwM4BHNlYwNzcgR2dGlkAw--/SIG=1ibk155bf/EXP=1294981840/**http:/images.search.yahoo.com/images/view?back=http://images.search.yahoo.com/search/images?p=kj%C3%B8leskap&amp;ei=utf-8&amp;fr=alltheweb&amp;w=700&amp;h=700&amp;imgurl=www.komplett.no/mlf/produkt/bilder/ere3500.jpg&amp;rurl=http://www.komplett.no/k/ki.aspx?sku=330255&amp;size=35KB&amp;name=...+kj%C3%B8leskap,+3...&amp;p=kj%C3%B8leskap&amp;oid=d68d19e1c7cb5464fe08cf66cbb8815b&amp;fr2=&amp;no=8&amp;tt=33500&amp;sigr=11bfcped9&amp;sigi=11e7cmvr6&amp;sigb=12jj6sn69&amp;.crumb=U2U.eJsnu0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ds.yahoo.com/_ylt=A0WTbx5nii5Nl18A5.2JzbkF;_ylu=X3oDMTBqaXE0am1iBHBvcwM1MQRzZWMDc3IEdnRpZAM-/SIG=1jvvq2692/EXP=1294982119/**http:/images.search.yahoo.com/images/view?back=http://images.search.yahoo.com/search/images?p=oppvaskmaskin&amp;b=43&amp;ni=21&amp;ei=utf-8&amp;xargs=0&amp;pstart=1&amp;fr=alltheweb&amp;w=400&amp;h=400&amp;imgurl=amcarjenta.blogg.no/images/302802-7-1253808337042.jpg&amp;rurl=http://amcarjenta.blogg.no/1253808016_hjelp_meg_plis.html&amp;size=20KB&amp;name=sann+rens+til+op...&amp;p=oppvaskmaskin&amp;oid=354c752c355f24ba308a47e0ea5ddbe8&amp;fr2=&amp;no=51&amp;tt=21700&amp;b=43&amp;ni=21&amp;sigr=11p6uju18&amp;sigi=11lljrgr5&amp;sigb=13epi193c&amp;.crumb=U2U.eJsnu01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://rds.yahoo.com/_ylt=A0WTb_qiiS5NeTgARBCJzbkF;_ylu=X3oDMTBqY2pzbGhoBHBvcwMxMQRzZWMDc3IEdnRpZAM-/SIG=1jhgg0m3j/EXP=1294981922/**http:/images.search.yahoo.com/images/view?back=http://images.search.yahoo.com/search/images?p=fryseboks&amp;ei=utf-8&amp;fr=alltheweb&amp;w=400&amp;h=645&amp;imgurl=www.mamut.net/homepages/Norway/1/18/norsat/100358.jpg&amp;rurl=http://www.mamut.net/controls/shop/shops/12/5/main.asp?wwwalias=norsat&amp;gid=59&amp;size=90KB&amp;name=HVITEVARER+-+Nor...&amp;p=fryseboks&amp;oid=54cd81303c1f89907a37ae4b8a9eced0&amp;fr2=&amp;no=11&amp;tt=7220&amp;sigr=12dt5ndto&amp;sigi=11lkmn2e9&amp;sigb=12etg44e9&amp;.crumb=U2U.eJsnu0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nggutt1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240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7314" y="0"/>
            <a:ext cx="4416686" cy="685800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79512" y="344850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err="1" smtClean="0">
                <a:solidFill>
                  <a:srgbClr val="FFFF00"/>
                </a:solidFill>
              </a:rPr>
              <a:t>Ganguttprosjektet</a:t>
            </a:r>
            <a:endParaRPr lang="nb-NO" sz="4000" dirty="0" smtClean="0">
              <a:solidFill>
                <a:srgbClr val="FFFF00"/>
              </a:solidFill>
            </a:endParaRPr>
          </a:p>
          <a:p>
            <a:r>
              <a:rPr lang="nb-NO" sz="4000" dirty="0" smtClean="0">
                <a:solidFill>
                  <a:srgbClr val="FFFF00"/>
                </a:solidFill>
              </a:rPr>
              <a:t> på Ullersmo </a:t>
            </a:r>
            <a:endParaRPr lang="nb-NO" sz="4000" dirty="0">
              <a:solidFill>
                <a:srgbClr val="FFFF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79512" y="2092206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Et samarbeid mellom:</a:t>
            </a:r>
            <a:endParaRPr lang="nb-NO" sz="28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92235" y="2828835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nb-NO" sz="3600" dirty="0" smtClean="0">
                <a:solidFill>
                  <a:srgbClr val="FF0000"/>
                </a:solidFill>
              </a:rPr>
              <a:t>Jessheim vgs. og Ullersmo fengsel</a:t>
            </a:r>
            <a:endParaRPr lang="nb-NO" sz="3600" dirty="0">
              <a:solidFill>
                <a:srgbClr val="FF000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199130" y="4320098"/>
            <a:ext cx="4588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Med økonomisk støtte fra:</a:t>
            </a:r>
            <a:endParaRPr lang="nb-NO" sz="2800" dirty="0"/>
          </a:p>
        </p:txBody>
      </p:sp>
      <p:pic>
        <p:nvPicPr>
          <p:cNvPr id="1026" name="Picture 2" descr="http://www.lederjobb.no/uploads/logo/17041_lar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941168"/>
            <a:ext cx="6647983" cy="170836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norsknettskole.no/ressurssidene/files/1005/Fil/3074/flaske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6995" y="2018787"/>
            <a:ext cx="1497005" cy="4907972"/>
          </a:xfrm>
          <a:prstGeom prst="ellipse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763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4230"/>
            <a:ext cx="2088232" cy="308361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Avrundet rektangel 2"/>
          <p:cNvSpPr/>
          <p:nvPr/>
        </p:nvSpPr>
        <p:spPr>
          <a:xfrm>
            <a:off x="1979712" y="548680"/>
            <a:ext cx="4032448" cy="914400"/>
          </a:xfrm>
          <a:prstGeom prst="roundRect">
            <a:avLst/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Arnfinn Kjos Eduardsen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94335" y="2610683"/>
            <a:ext cx="842493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nb-NO" sz="2800" dirty="0" smtClean="0"/>
              <a:t>Fagbrev som institusjonskokk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2800" dirty="0" smtClean="0"/>
              <a:t>Har eid og drevet eget «hotell» i 8 år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2800" dirty="0" smtClean="0"/>
              <a:t>Ansatt i ca. 8 år som verksbetjent (kjøkkenet Ullersmo)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2800" dirty="0" smtClean="0"/>
              <a:t>Fulførte verksbetjentutdannelse i  (VBU)2005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2800" dirty="0" smtClean="0"/>
              <a:t>Var med å laget rapporten om samarbeid mellom skole og arbeidsdrift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2800" dirty="0" smtClean="0"/>
              <a:t>Ble ansatt på skolen i fengselet i 2009 og fulførte lærerutdannelse våren 2012</a:t>
            </a:r>
          </a:p>
          <a:p>
            <a:pPr marL="285750" indent="-285750">
              <a:buFont typeface="Wingdings" pitchFamily="2" charset="2"/>
              <a:buChar char="q"/>
            </a:pPr>
            <a:endParaRPr lang="nb-NO" dirty="0"/>
          </a:p>
        </p:txBody>
      </p:sp>
      <p:pic>
        <p:nvPicPr>
          <p:cNvPr id="5" name="Picture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5" t="22222" r="30837" b="20833"/>
          <a:stretch/>
        </p:blipFill>
        <p:spPr bwMode="auto">
          <a:xfrm>
            <a:off x="6156176" y="299445"/>
            <a:ext cx="2663095" cy="288032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761378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statsbygg.no/FilSystem/files/prosjekter/ullersmo/ullersmoFlyfoto-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93" y="476672"/>
            <a:ext cx="9128507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vrundet rektangel 1"/>
          <p:cNvSpPr/>
          <p:nvPr/>
        </p:nvSpPr>
        <p:spPr>
          <a:xfrm>
            <a:off x="-16412" y="260648"/>
            <a:ext cx="7848872" cy="1872208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3600" dirty="0" smtClean="0"/>
              <a:t>Gangguttene på Ullersmo arbeider med:</a:t>
            </a:r>
            <a:endParaRPr lang="nb-NO" sz="3600" dirty="0"/>
          </a:p>
        </p:txBody>
      </p:sp>
      <p:pic>
        <p:nvPicPr>
          <p:cNvPr id="3078" name="Picture 6" descr="Ganggutt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93" y="3343644"/>
            <a:ext cx="4340483" cy="3181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anggutt 9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2352" y="3352950"/>
            <a:ext cx="3960440" cy="3181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043608" y="5589240"/>
            <a:ext cx="2776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rgbClr val="FF0000"/>
                </a:solidFill>
              </a:rPr>
              <a:t>Renhold og orden</a:t>
            </a:r>
            <a:endParaRPr lang="nb-NO" sz="2800" dirty="0">
              <a:solidFill>
                <a:srgbClr val="FF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4932041" y="5548590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solidFill>
                  <a:schemeClr val="bg1"/>
                </a:solidFill>
              </a:rPr>
              <a:t>Kjøkkenet forlengede arm på avdelingene</a:t>
            </a:r>
            <a:endParaRPr lang="nb-NO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29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statsbygg.no/filsystem/eiendommer/02566_UllersmoFengs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11" t="20635" r="32065" b="9524"/>
          <a:stretch/>
        </p:blipFill>
        <p:spPr bwMode="auto">
          <a:xfrm>
            <a:off x="1981200" y="548680"/>
            <a:ext cx="5181600" cy="51090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112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renge nkke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5442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/>
          <p:cNvSpPr/>
          <p:nvPr/>
        </p:nvSpPr>
        <p:spPr>
          <a:xfrm>
            <a:off x="251520" y="332656"/>
            <a:ext cx="3528392" cy="9144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3600" dirty="0" smtClean="0"/>
              <a:t>Oppdraget:</a:t>
            </a:r>
            <a:endParaRPr lang="nb-NO" sz="3600" dirty="0"/>
          </a:p>
        </p:txBody>
      </p:sp>
      <p:sp>
        <p:nvSpPr>
          <p:cNvPr id="4" name="Data 3"/>
          <p:cNvSpPr/>
          <p:nvPr/>
        </p:nvSpPr>
        <p:spPr>
          <a:xfrm>
            <a:off x="611560" y="1124744"/>
            <a:ext cx="8424936" cy="4968552"/>
          </a:xfrm>
          <a:prstGeom prst="flowChartInputOutput">
            <a:avLst/>
          </a:prstGeom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Vi skulle lage et kurs for ganggutter som:</a:t>
            </a:r>
          </a:p>
          <a:p>
            <a:pPr algn="ctr"/>
            <a:endParaRPr lang="nb-NO" sz="2400" dirty="0"/>
          </a:p>
          <a:p>
            <a:pPr algn="ctr"/>
            <a:endParaRPr lang="nb-NO" sz="2400" dirty="0" smtClean="0"/>
          </a:p>
          <a:p>
            <a:pPr marL="285750" indent="-285750" algn="ctr">
              <a:buFont typeface="Wingdings" pitchFamily="2" charset="2"/>
              <a:buChar char="Ø"/>
            </a:pPr>
            <a:r>
              <a:rPr lang="nb-NO" sz="2400" dirty="0" smtClean="0"/>
              <a:t>Ga innsatte faglig støtte for </a:t>
            </a:r>
            <a:r>
              <a:rPr lang="nb-NO" sz="2400" smtClean="0"/>
              <a:t>å uføre </a:t>
            </a:r>
            <a:r>
              <a:rPr lang="nb-NO" sz="2400" dirty="0" smtClean="0"/>
              <a:t>renhold og mat-håndtering 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nb-NO" sz="2400" dirty="0"/>
          </a:p>
          <a:p>
            <a:pPr marL="285750" indent="-285750" algn="ctr">
              <a:buFont typeface="Wingdings" pitchFamily="2" charset="2"/>
              <a:buChar char="Ø"/>
            </a:pPr>
            <a:endParaRPr lang="nb-NO" sz="2400" dirty="0" smtClean="0"/>
          </a:p>
          <a:p>
            <a:pPr marL="285750" indent="-285750" algn="ctr">
              <a:buFont typeface="Wingdings" pitchFamily="2" charset="2"/>
              <a:buChar char="Ø"/>
            </a:pPr>
            <a:r>
              <a:rPr lang="nb-NO" sz="2400" dirty="0" smtClean="0"/>
              <a:t>Ga innsatte trening i basisferdigheter som kunne komme til nytte etter soning  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nb-NO" sz="2400" dirty="0"/>
          </a:p>
        </p:txBody>
      </p:sp>
      <p:sp>
        <p:nvSpPr>
          <p:cNvPr id="5" name="Prosess 4"/>
          <p:cNvSpPr/>
          <p:nvPr/>
        </p:nvSpPr>
        <p:spPr>
          <a:xfrm>
            <a:off x="5076056" y="2420888"/>
            <a:ext cx="2700299" cy="1512168"/>
          </a:xfrm>
          <a:prstGeom prst="flowChartProcess">
            <a:avLst/>
          </a:prstGeom>
          <a:ln>
            <a:solidFill>
              <a:schemeClr val="accent6">
                <a:lumMod val="75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solidFill>
                  <a:schemeClr val="accent1">
                    <a:lumMod val="75000"/>
                  </a:schemeClr>
                </a:solidFill>
              </a:rPr>
              <a:t>HVA</a:t>
            </a:r>
            <a:r>
              <a:rPr lang="nb-NO" sz="2400" dirty="0" smtClean="0">
                <a:solidFill>
                  <a:srgbClr val="FF0000"/>
                </a:solidFill>
              </a:rPr>
              <a:t> skal gjøres.. og </a:t>
            </a:r>
            <a:r>
              <a:rPr lang="nb-NO" sz="2400" dirty="0" smtClean="0">
                <a:solidFill>
                  <a:schemeClr val="accent1">
                    <a:lumMod val="75000"/>
                  </a:schemeClr>
                </a:solidFill>
              </a:rPr>
              <a:t>HVORFOR</a:t>
            </a:r>
            <a:endParaRPr lang="nb-NO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Prosess 5"/>
          <p:cNvSpPr/>
          <p:nvPr/>
        </p:nvSpPr>
        <p:spPr>
          <a:xfrm>
            <a:off x="4824027" y="4149080"/>
            <a:ext cx="2700299" cy="1944216"/>
          </a:xfrm>
          <a:prstGeom prst="flowChartProcess">
            <a:avLst/>
          </a:prstGeom>
          <a:ln>
            <a:solidFill>
              <a:schemeClr val="accent6">
                <a:lumMod val="75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>
                <a:solidFill>
                  <a:srgbClr val="FF0000"/>
                </a:solidFill>
              </a:rPr>
              <a:t>Regning –lesing- skriving – digitale ferdigheter</a:t>
            </a:r>
            <a:endParaRPr lang="nb-N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941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kienhundeskole.no/artikler/bakterier%20hos%20hu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183" y="-99392"/>
            <a:ext cx="9135506" cy="95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1259632" y="548680"/>
            <a:ext cx="61926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FFC000"/>
                </a:solidFill>
              </a:rPr>
              <a:t>Kunnskap om vekst  (formering) av uønskede mikroorganismer gir oss bakgrunn for håndtering og </a:t>
            </a:r>
            <a:r>
              <a:rPr lang="nb-NO" sz="3200" dirty="0" smtClean="0">
                <a:solidFill>
                  <a:srgbClr val="FFC000"/>
                </a:solidFill>
              </a:rPr>
              <a:t>oppbevaring av mat</a:t>
            </a:r>
            <a:endParaRPr lang="nb-NO" sz="3200" dirty="0">
              <a:solidFill>
                <a:srgbClr val="FFC000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 rot="20161611">
            <a:off x="2195736" y="3717032"/>
            <a:ext cx="5472608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4000" dirty="0" smtClean="0"/>
              <a:t>..og forklarer hvordan vi skal utføre renhold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xmlns="" val="417241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800199"/>
          </a:xfrm>
        </p:spPr>
        <p:txBody>
          <a:bodyPr/>
          <a:lstStyle/>
          <a:p>
            <a:r>
              <a:rPr lang="nb-NO" dirty="0" smtClean="0"/>
              <a:t>Hva skal til for trivsel og formering?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477194" y="4509120"/>
            <a:ext cx="6400800" cy="1752600"/>
          </a:xfrm>
        </p:spPr>
        <p:txBody>
          <a:bodyPr/>
          <a:lstStyle/>
          <a:p>
            <a:r>
              <a:rPr lang="nb-NO" dirty="0" smtClean="0"/>
              <a:t>….</a:t>
            </a:r>
            <a:r>
              <a:rPr lang="nb-NO" dirty="0" smtClean="0">
                <a:solidFill>
                  <a:srgbClr val="FF0000"/>
                </a:solidFill>
              </a:rPr>
              <a:t>men vi snakker vi ikke om oss, 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men om </a:t>
            </a:r>
            <a:r>
              <a:rPr lang="nb-NO" dirty="0" smtClean="0">
                <a:solidFill>
                  <a:schemeClr val="accent6">
                    <a:lumMod val="50000"/>
                  </a:schemeClr>
                </a:solidFill>
              </a:rPr>
              <a:t>mikroorganismene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400" dirty="0" smtClean="0"/>
              <a:t>(bakterier, sopp, virus, prioner og protozoer)</a:t>
            </a:r>
            <a:endParaRPr lang="nb-NO" sz="2400" dirty="0"/>
          </a:p>
        </p:txBody>
      </p:sp>
      <p:pic>
        <p:nvPicPr>
          <p:cNvPr id="1026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068" y="1887486"/>
            <a:ext cx="1267619" cy="191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ew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10199"/>
            <a:ext cx="23812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View Imag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3068" y="1653555"/>
            <a:ext cx="1365695" cy="214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View Image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10199"/>
            <a:ext cx="23812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2470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utropia.no/wordpress/wp-content/uploads/2011/11/38_kjemi_toxoplasm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ess 1"/>
          <p:cNvSpPr/>
          <p:nvPr/>
        </p:nvSpPr>
        <p:spPr>
          <a:xfrm>
            <a:off x="467544" y="836712"/>
            <a:ext cx="8064896" cy="4464496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800" dirty="0" smtClean="0"/>
              <a:t>Vet vi hva som skal til for FORMERING kan vi både:</a:t>
            </a:r>
          </a:p>
          <a:p>
            <a:pPr algn="ctr"/>
            <a:endParaRPr lang="nb-NO" sz="2800" dirty="0"/>
          </a:p>
          <a:p>
            <a:pPr marL="285750" indent="-285750" algn="ctr">
              <a:buFont typeface="Wingdings" pitchFamily="2" charset="2"/>
              <a:buChar char="v"/>
            </a:pPr>
            <a:r>
              <a:rPr lang="nb-NO" sz="2800" dirty="0" smtClean="0">
                <a:solidFill>
                  <a:srgbClr val="FF0000"/>
                </a:solidFill>
              </a:rPr>
              <a:t>Håndtere mat forsvarlig – også oppbevaring</a:t>
            </a:r>
          </a:p>
          <a:p>
            <a:pPr marL="285750" indent="-285750" algn="ctr">
              <a:buFont typeface="Wingdings" pitchFamily="2" charset="2"/>
              <a:buChar char="v"/>
            </a:pPr>
            <a:endParaRPr lang="nb-NO" sz="2800" dirty="0">
              <a:solidFill>
                <a:srgbClr val="FF0000"/>
              </a:solidFill>
            </a:endParaRPr>
          </a:p>
          <a:p>
            <a:pPr marL="285750" indent="-285750" algn="ctr">
              <a:buFont typeface="Wingdings" pitchFamily="2" charset="2"/>
              <a:buChar char="v"/>
            </a:pPr>
            <a:r>
              <a:rPr lang="nb-NO" sz="2800" dirty="0" smtClean="0">
                <a:solidFill>
                  <a:srgbClr val="00B050"/>
                </a:solidFill>
              </a:rPr>
              <a:t>Forstå renhold</a:t>
            </a:r>
            <a:endParaRPr lang="nb-NO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0988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1411295" cy="130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25" r="9026"/>
          <a:stretch/>
        </p:blipFill>
        <p:spPr>
          <a:xfrm>
            <a:off x="1690348" y="487400"/>
            <a:ext cx="1512168" cy="1774220"/>
          </a:xfrm>
          <a:prstGeom prst="rect">
            <a:avLst/>
          </a:prstGeom>
        </p:spPr>
      </p:pic>
      <p:pic>
        <p:nvPicPr>
          <p:cNvPr id="4" name="Picture 2" descr="Go to full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2516" y="460363"/>
            <a:ext cx="1579574" cy="142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View Imag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7931" y="486550"/>
            <a:ext cx="2057861" cy="137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View Image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551" y="443878"/>
            <a:ext cx="1365695" cy="214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/>
          <p:cNvSpPr/>
          <p:nvPr/>
        </p:nvSpPr>
        <p:spPr>
          <a:xfrm>
            <a:off x="312678" y="1713652"/>
            <a:ext cx="1418456" cy="5724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Oksygen</a:t>
            </a:r>
            <a:endParaRPr lang="nb-NO" sz="2400" dirty="0"/>
          </a:p>
        </p:txBody>
      </p:sp>
      <p:sp>
        <p:nvSpPr>
          <p:cNvPr id="9" name="Rektangel 8"/>
          <p:cNvSpPr/>
          <p:nvPr/>
        </p:nvSpPr>
        <p:spPr>
          <a:xfrm>
            <a:off x="1974865" y="1795205"/>
            <a:ext cx="1281579" cy="4332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Surhet</a:t>
            </a:r>
            <a:endParaRPr lang="nb-NO" sz="2400" dirty="0"/>
          </a:p>
        </p:txBody>
      </p:sp>
      <p:sp>
        <p:nvSpPr>
          <p:cNvPr id="10" name="Rektangel 9"/>
          <p:cNvSpPr/>
          <p:nvPr/>
        </p:nvSpPr>
        <p:spPr>
          <a:xfrm>
            <a:off x="3682832" y="1406909"/>
            <a:ext cx="1099258" cy="687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Varme</a:t>
            </a:r>
            <a:endParaRPr lang="nb-NO" sz="2400" dirty="0"/>
          </a:p>
        </p:txBody>
      </p:sp>
      <p:sp>
        <p:nvSpPr>
          <p:cNvPr id="11" name="Rektangel 10"/>
          <p:cNvSpPr/>
          <p:nvPr/>
        </p:nvSpPr>
        <p:spPr>
          <a:xfrm>
            <a:off x="5835341" y="1517537"/>
            <a:ext cx="914400" cy="6281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Mat</a:t>
            </a:r>
            <a:endParaRPr lang="nb-NO" sz="2400" dirty="0"/>
          </a:p>
        </p:txBody>
      </p:sp>
      <p:sp>
        <p:nvSpPr>
          <p:cNvPr id="12" name="Rektangel 11"/>
          <p:cNvSpPr/>
          <p:nvPr/>
        </p:nvSpPr>
        <p:spPr>
          <a:xfrm>
            <a:off x="7668344" y="2304950"/>
            <a:ext cx="914400" cy="5724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 smtClean="0"/>
              <a:t>Vann</a:t>
            </a:r>
            <a:endParaRPr lang="nb-NO" sz="2400" dirty="0"/>
          </a:p>
        </p:txBody>
      </p:sp>
      <p:pic>
        <p:nvPicPr>
          <p:cNvPr id="15" name="Picture 2" descr="flaskeIntro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38" t="-796" r="20179"/>
          <a:stretch/>
        </p:blipFill>
        <p:spPr bwMode="auto">
          <a:xfrm>
            <a:off x="1928359" y="2132856"/>
            <a:ext cx="4821382" cy="49694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/>
        </p:nvSpPr>
        <p:spPr>
          <a:xfrm>
            <a:off x="2915816" y="3405368"/>
            <a:ext cx="3240360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 smtClean="0">
                <a:solidFill>
                  <a:srgbClr val="FF0000"/>
                </a:solidFill>
              </a:rPr>
              <a:t>Flaske 1: </a:t>
            </a:r>
          </a:p>
          <a:p>
            <a:pPr lvl="0"/>
            <a:r>
              <a:rPr lang="nb-NO" sz="2800" dirty="0" smtClean="0">
                <a:solidFill>
                  <a:srgbClr val="FF0000"/>
                </a:solidFill>
              </a:rPr>
              <a:t>10 g sukker,</a:t>
            </a:r>
          </a:p>
          <a:p>
            <a:pPr lvl="0"/>
            <a:r>
              <a:rPr lang="nb-NO" sz="2800" dirty="0" smtClean="0">
                <a:solidFill>
                  <a:srgbClr val="FF0000"/>
                </a:solidFill>
              </a:rPr>
              <a:t>2,5 dl lunket vann, </a:t>
            </a:r>
          </a:p>
          <a:p>
            <a:pPr lvl="0"/>
            <a:r>
              <a:rPr lang="nb-NO" sz="2800" dirty="0" smtClean="0">
                <a:solidFill>
                  <a:srgbClr val="FF0000"/>
                </a:solidFill>
              </a:rPr>
              <a:t>1/3 pakke gjær</a:t>
            </a:r>
            <a:endParaRPr lang="nb-NO" sz="2800" dirty="0">
              <a:solidFill>
                <a:srgbClr val="FF0000"/>
              </a:solidFill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2915816" y="3405368"/>
            <a:ext cx="3240360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sz="2800" dirty="0">
                <a:solidFill>
                  <a:srgbClr val="FF0000"/>
                </a:solidFill>
              </a:rPr>
              <a:t>Flaske 2: 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10 g sukker,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2,5 dl kokende vann, 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1/3 pakke gjær</a:t>
            </a:r>
          </a:p>
        </p:txBody>
      </p:sp>
      <p:sp>
        <p:nvSpPr>
          <p:cNvPr id="20" name="Rektangel 19"/>
          <p:cNvSpPr/>
          <p:nvPr/>
        </p:nvSpPr>
        <p:spPr>
          <a:xfrm>
            <a:off x="2915816" y="3405368"/>
            <a:ext cx="3240359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sz="2800" dirty="0">
                <a:solidFill>
                  <a:srgbClr val="FF0000"/>
                </a:solidFill>
              </a:rPr>
              <a:t>Flaske 3: 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10 g sukker,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2,5 dl is vann, 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1/3 pakke gjær</a:t>
            </a:r>
          </a:p>
        </p:txBody>
      </p:sp>
      <p:sp>
        <p:nvSpPr>
          <p:cNvPr id="21" name="Rektangel 20"/>
          <p:cNvSpPr/>
          <p:nvPr/>
        </p:nvSpPr>
        <p:spPr>
          <a:xfrm>
            <a:off x="2905739" y="3212976"/>
            <a:ext cx="3250436" cy="21366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sz="2800" dirty="0">
                <a:solidFill>
                  <a:srgbClr val="FF0000"/>
                </a:solidFill>
              </a:rPr>
              <a:t>Flaske 4: 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10 g sukker,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1,5 dl lunket vann,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1,0 dl eddik  </a:t>
            </a:r>
          </a:p>
          <a:p>
            <a:pPr lvl="0"/>
            <a:r>
              <a:rPr lang="nb-NO" sz="2800" dirty="0">
                <a:solidFill>
                  <a:srgbClr val="FF0000"/>
                </a:solidFill>
              </a:rPr>
              <a:t>1/3 pakke gjær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95" t="64286" r="20686" b="19643"/>
          <a:stretch/>
        </p:blipFill>
        <p:spPr bwMode="auto">
          <a:xfrm>
            <a:off x="1846082" y="5445224"/>
            <a:ext cx="5493092" cy="1175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ktangel 23"/>
          <p:cNvSpPr/>
          <p:nvPr/>
        </p:nvSpPr>
        <p:spPr>
          <a:xfrm>
            <a:off x="1690348" y="5465681"/>
            <a:ext cx="6701124" cy="12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 smtClean="0"/>
              <a:t>Vil surheten (pH) i vaskemiddelet kunne  hindre mikroorganismene i formering</a:t>
            </a:r>
            <a:r>
              <a:rPr lang="nb-NO" dirty="0" smtClean="0"/>
              <a:t>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0045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8" grpId="0" animBg="1"/>
      <p:bldP spid="20" grpId="0" animBg="1"/>
      <p:bldP spid="21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539552" y="90872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Kan vi bruke kunnskapen om temperatur til bedre å oppbevare mat?</a:t>
            </a:r>
            <a:endParaRPr lang="nb-NO" sz="3600" dirty="0"/>
          </a:p>
        </p:txBody>
      </p:sp>
      <p:pic>
        <p:nvPicPr>
          <p:cNvPr id="7170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9"/>
            <a:ext cx="2160240" cy="2160240"/>
          </a:xfrm>
          <a:prstGeom prst="rect">
            <a:avLst/>
          </a:prstGeom>
          <a:noFill/>
          <a:effectLst>
            <a:softEdge rad="127000"/>
          </a:effectLst>
          <a:scene3d>
            <a:camera prst="obliqueTop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o to full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13176"/>
            <a:ext cx="2016224" cy="172819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364088" y="2716179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Har temperaturen i oppvaskmaskinen betydning?</a:t>
            </a:r>
            <a:endParaRPr lang="nb-NO" sz="3200" dirty="0"/>
          </a:p>
        </p:txBody>
      </p:sp>
      <p:pic>
        <p:nvPicPr>
          <p:cNvPr id="7174" name="Picture 6" descr="Go to fullsize imag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443" y="5013176"/>
            <a:ext cx="2448272" cy="172819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3853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home.online.no/~hbarneog/basisferdighe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931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809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94593" y="188640"/>
            <a:ext cx="46085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400" dirty="0" smtClean="0"/>
              <a:t>Andre emner:</a:t>
            </a:r>
            <a:endParaRPr lang="nb-NO" sz="44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95536" y="1916832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nb-NO" sz="3600" dirty="0" smtClean="0"/>
              <a:t>Smittekjeden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3600" dirty="0" smtClean="0"/>
              <a:t>Forskjell på forgiftning og infeksjon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3600" dirty="0" smtClean="0"/>
              <a:t>Besøk på renholdsavdeling og hoved kjøkken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3600" dirty="0" smtClean="0"/>
              <a:t>Internkontroll og HACCP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3600" dirty="0" smtClean="0"/>
              <a:t>Gangguttens rolle blant andre innsatte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nb-NO" sz="3600" dirty="0" smtClean="0"/>
              <a:t>Håndtering av utstyr (både kjøkken og renhold)</a:t>
            </a:r>
          </a:p>
          <a:p>
            <a:pPr marL="285750" indent="-285750">
              <a:buFont typeface="Wingdings" pitchFamily="2" charset="2"/>
              <a:buChar char="q"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xmlns="" val="2431502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125068" y="813529"/>
            <a:ext cx="733536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sz="3200" dirty="0" smtClean="0"/>
              <a:t>Matlaging med tilhørende renhold og mat-oppbevaring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3200" dirty="0" smtClean="0"/>
              <a:t>Ernæring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  <p:pic>
        <p:nvPicPr>
          <p:cNvPr id="1026" name="Picture 2" descr="Bilde å fargelegge matla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4762500" cy="33718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55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jessheim.vgs.no/ep_bilder/572/74555-4d50a1f32f2ca3e2b8b52b37b6fb16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vrundet rektangel 1"/>
          <p:cNvSpPr/>
          <p:nvPr/>
        </p:nvSpPr>
        <p:spPr>
          <a:xfrm>
            <a:off x="265196" y="188640"/>
            <a:ext cx="8784976" cy="20162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3600" dirty="0" smtClean="0"/>
              <a:t>Kurset tok utgangspunkt i kompetansemål for: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nb-NO" sz="3600" dirty="0" smtClean="0"/>
              <a:t>Restaurant og Matfag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nb-NO" sz="3600" dirty="0" smtClean="0"/>
              <a:t>Renholdsoperatørfaget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xmlns="" val="869014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rud.vgs.no/ep_bilder/346/47808-4c13529ac21ca0bf5fcf399129bdc8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8928" y="692696"/>
            <a:ext cx="583264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755576" y="1628800"/>
            <a:ext cx="1837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Kompetansebevis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2514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 ISOLAT:  Her i Ullersmo fengsel benyttes 57 isolatceller mer hyppig enn noen gang tidligere. Konsekvensen blir flere psykotiske fanger som forsøkr å ta sine liv, skriver en anonym fange fra fengselet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16831"/>
            <a:ext cx="9144000" cy="454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331640" y="908720"/>
            <a:ext cx="51832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/>
              <a:t>Samarbeid skole fengsel</a:t>
            </a:r>
            <a:endParaRPr lang="nb-NO" sz="40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827584" y="458112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</a:rPr>
              <a:t>Involver fengselet og ansatte som har den daglige oppfølgingen av ganggutter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1673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nrkp3.no/p3sommer/wp-content/uploads/2009/07/fengs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brostein.b.uib.no/files/2010/10/bbv-30-a-550x8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0"/>
            <a:ext cx="7272808" cy="6808388"/>
          </a:xfrm>
          <a:prstGeom prst="rect">
            <a:avLst/>
          </a:prstGeom>
          <a:noFill/>
          <a:effectLst>
            <a:glow rad="127000">
              <a:schemeClr val="accent1">
                <a:alpha val="65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7635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379</Words>
  <Application>Microsoft Office PowerPoint</Application>
  <PresentationFormat>Skjermfremvisning (4:3)</PresentationFormat>
  <Paragraphs>77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Office-tema</vt:lpstr>
      <vt:lpstr>Lysbilde 1</vt:lpstr>
      <vt:lpstr>Lysbilde 2</vt:lpstr>
      <vt:lpstr>Lysbilde 3</vt:lpstr>
      <vt:lpstr>Lysbilde 4</vt:lpstr>
      <vt:lpstr>Lysbilde 5</vt:lpstr>
      <vt:lpstr>Lysbilde 6</vt:lpstr>
      <vt:lpstr>Lysbilde 7</vt:lpstr>
      <vt:lpstr>Hva skal til for trivsel og formering?</vt:lpstr>
      <vt:lpstr>Lysbilde 9</vt:lpstr>
      <vt:lpstr>Lysbilde 10</vt:lpstr>
      <vt:lpstr>Lysbilde 11</vt:lpstr>
      <vt:lpstr>Lysbilde 12</vt:lpstr>
      <vt:lpstr>Lysbilde 13</vt:lpstr>
      <vt:lpstr>Lysbilde 14</vt:lpstr>
      <vt:lpstr>Lysbilde 15</vt:lpstr>
      <vt:lpstr>Lysbilde 16</vt:lpstr>
      <vt:lpstr>Lysbilde 17</vt:lpstr>
      <vt:lpstr>Lysbilde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Bruker</dc:creator>
  <cp:lastModifiedBy>Knut-Bjorn</cp:lastModifiedBy>
  <cp:revision>42</cp:revision>
  <dcterms:created xsi:type="dcterms:W3CDTF">2012-09-30T09:15:26Z</dcterms:created>
  <dcterms:modified xsi:type="dcterms:W3CDTF">2012-10-19T14:52:31Z</dcterms:modified>
</cp:coreProperties>
</file>